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59" r:id="rId2"/>
    <p:sldId id="276" r:id="rId3"/>
    <p:sldId id="258" r:id="rId4"/>
    <p:sldId id="284" r:id="rId5"/>
    <p:sldId id="286" r:id="rId6"/>
    <p:sldId id="287" r:id="rId7"/>
    <p:sldId id="288" r:id="rId8"/>
    <p:sldId id="275" r:id="rId9"/>
    <p:sldId id="311" r:id="rId10"/>
    <p:sldId id="312" r:id="rId11"/>
    <p:sldId id="297" r:id="rId12"/>
    <p:sldId id="298" r:id="rId13"/>
    <p:sldId id="290" r:id="rId14"/>
    <p:sldId id="299" r:id="rId15"/>
    <p:sldId id="300" r:id="rId16"/>
    <p:sldId id="301" r:id="rId17"/>
    <p:sldId id="302" r:id="rId18"/>
    <p:sldId id="303" r:id="rId19"/>
    <p:sldId id="304" r:id="rId20"/>
    <p:sldId id="305" r:id="rId21"/>
    <p:sldId id="307" r:id="rId22"/>
    <p:sldId id="306" r:id="rId23"/>
    <p:sldId id="308" r:id="rId24"/>
    <p:sldId id="292" r:id="rId25"/>
    <p:sldId id="291" r:id="rId26"/>
    <p:sldId id="283"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B499"/>
    <a:srgbClr val="4A7C29"/>
    <a:srgbClr val="0076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EE17C8A-1FF8-46B3-91AB-AEDCCDF34993}" type="datetimeFigureOut">
              <a:rPr lang="en-US" smtClean="0"/>
              <a:t>4/23/2018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1609C28-0F5E-4CE1-A1E0-C59D9B977DEE}" type="slidenum">
              <a:rPr lang="en-US" smtClean="0"/>
              <a:t>‹#›</a:t>
            </a:fld>
            <a:endParaRPr lang="en-US"/>
          </a:p>
        </p:txBody>
      </p:sp>
    </p:spTree>
    <p:extLst>
      <p:ext uri="{BB962C8B-B14F-4D97-AF65-F5344CB8AC3E}">
        <p14:creationId xmlns:p14="http://schemas.microsoft.com/office/powerpoint/2010/main" val="3445750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IN"/>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3A9BC2C3-967F-49DA-8935-225C669FCDB9}" type="datetime3">
              <a:rPr lang="en-US" smtClean="0"/>
              <a:t>23 April 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48C70F-5C6F-48B8-86F4-FE52AC0CB82A}" type="slidenum">
              <a:rPr lang="en-US" smtClean="0"/>
              <a:t>‹#›</a:t>
            </a:fld>
            <a:endParaRPr lang="en-US"/>
          </a:p>
        </p:txBody>
      </p:sp>
    </p:spTree>
    <p:extLst>
      <p:ext uri="{BB962C8B-B14F-4D97-AF65-F5344CB8AC3E}">
        <p14:creationId xmlns:p14="http://schemas.microsoft.com/office/powerpoint/2010/main" val="1372746127"/>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936DEC8-21F2-4FEE-9699-9342FAB7C956}" type="datetime3">
              <a:rPr lang="en-US" smtClean="0"/>
              <a:t>23 April 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48C70F-5C6F-48B8-86F4-FE52AC0CB82A}" type="slidenum">
              <a:rPr lang="en-US" smtClean="0"/>
              <a:t>‹#›</a:t>
            </a:fld>
            <a:endParaRPr lang="en-US"/>
          </a:p>
        </p:txBody>
      </p:sp>
    </p:spTree>
    <p:extLst>
      <p:ext uri="{BB962C8B-B14F-4D97-AF65-F5344CB8AC3E}">
        <p14:creationId xmlns:p14="http://schemas.microsoft.com/office/powerpoint/2010/main" val="3615744753"/>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90D0772-2AA9-475C-A3D7-EEFCC5079155}" type="datetime3">
              <a:rPr lang="en-US" smtClean="0"/>
              <a:t>23 April 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48C70F-5C6F-48B8-86F4-FE52AC0CB82A}" type="slidenum">
              <a:rPr lang="en-US" smtClean="0"/>
              <a:t>‹#›</a:t>
            </a:fld>
            <a:endParaRPr lang="en-US"/>
          </a:p>
        </p:txBody>
      </p:sp>
    </p:spTree>
    <p:extLst>
      <p:ext uri="{BB962C8B-B14F-4D97-AF65-F5344CB8AC3E}">
        <p14:creationId xmlns:p14="http://schemas.microsoft.com/office/powerpoint/2010/main" val="2127427415"/>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38AFAA97-68B4-4B88-9485-4537AF614F6D}" type="datetime3">
              <a:rPr lang="en-US" smtClean="0"/>
              <a:t>23 April 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48C70F-5C6F-48B8-86F4-FE52AC0CB82A}" type="slidenum">
              <a:rPr lang="en-US" smtClean="0"/>
              <a:t>‹#›</a:t>
            </a:fld>
            <a:endParaRPr lang="en-US"/>
          </a:p>
        </p:txBody>
      </p:sp>
    </p:spTree>
    <p:extLst>
      <p:ext uri="{BB962C8B-B14F-4D97-AF65-F5344CB8AC3E}">
        <p14:creationId xmlns:p14="http://schemas.microsoft.com/office/powerpoint/2010/main" val="870209921"/>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IN"/>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CC0B421-F82B-47BF-BCD1-ACA60AC2F4C9}" type="datetime3">
              <a:rPr lang="en-US" smtClean="0"/>
              <a:t>23 April 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48C70F-5C6F-48B8-86F4-FE52AC0CB82A}" type="slidenum">
              <a:rPr lang="en-US" smtClean="0"/>
              <a:t>‹#›</a:t>
            </a:fld>
            <a:endParaRPr lang="en-US"/>
          </a:p>
        </p:txBody>
      </p:sp>
    </p:spTree>
    <p:extLst>
      <p:ext uri="{BB962C8B-B14F-4D97-AF65-F5344CB8AC3E}">
        <p14:creationId xmlns:p14="http://schemas.microsoft.com/office/powerpoint/2010/main" val="1735758063"/>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16D80446-A22B-46E8-B19D-AD71C672EACB}" type="datetime3">
              <a:rPr lang="en-US" smtClean="0"/>
              <a:t>23 April 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48C70F-5C6F-48B8-86F4-FE52AC0CB82A}" type="slidenum">
              <a:rPr lang="en-US" smtClean="0"/>
              <a:t>‹#›</a:t>
            </a:fld>
            <a:endParaRPr lang="en-US"/>
          </a:p>
        </p:txBody>
      </p:sp>
    </p:spTree>
    <p:extLst>
      <p:ext uri="{BB962C8B-B14F-4D97-AF65-F5344CB8AC3E}">
        <p14:creationId xmlns:p14="http://schemas.microsoft.com/office/powerpoint/2010/main" val="2017749045"/>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C7C1DD93-014E-4ED9-9085-7DB1EE44574C}" type="datetime3">
              <a:rPr lang="en-US" smtClean="0"/>
              <a:t>23 April 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48C70F-5C6F-48B8-86F4-FE52AC0CB82A}" type="slidenum">
              <a:rPr lang="en-US" smtClean="0"/>
              <a:t>‹#›</a:t>
            </a:fld>
            <a:endParaRPr lang="en-US"/>
          </a:p>
        </p:txBody>
      </p:sp>
    </p:spTree>
    <p:extLst>
      <p:ext uri="{BB962C8B-B14F-4D97-AF65-F5344CB8AC3E}">
        <p14:creationId xmlns:p14="http://schemas.microsoft.com/office/powerpoint/2010/main" val="2405473220"/>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173A7ACE-D526-40B4-A298-76810DFBBF0B}" type="datetime3">
              <a:rPr lang="en-US" smtClean="0"/>
              <a:t>23 April 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48C70F-5C6F-48B8-86F4-FE52AC0CB82A}" type="slidenum">
              <a:rPr lang="en-US" smtClean="0"/>
              <a:t>‹#›</a:t>
            </a:fld>
            <a:endParaRPr lang="en-US"/>
          </a:p>
        </p:txBody>
      </p:sp>
    </p:spTree>
    <p:extLst>
      <p:ext uri="{BB962C8B-B14F-4D97-AF65-F5344CB8AC3E}">
        <p14:creationId xmlns:p14="http://schemas.microsoft.com/office/powerpoint/2010/main" val="1161027016"/>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002D65-9475-4195-A3A1-09CE3F665FA8}" type="datetime3">
              <a:rPr lang="en-US" smtClean="0"/>
              <a:t>23 April 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48C70F-5C6F-48B8-86F4-FE52AC0CB82A}" type="slidenum">
              <a:rPr lang="en-US" smtClean="0"/>
              <a:t>‹#›</a:t>
            </a:fld>
            <a:endParaRPr lang="en-US"/>
          </a:p>
        </p:txBody>
      </p:sp>
    </p:spTree>
    <p:extLst>
      <p:ext uri="{BB962C8B-B14F-4D97-AF65-F5344CB8AC3E}">
        <p14:creationId xmlns:p14="http://schemas.microsoft.com/office/powerpoint/2010/main" val="124636712"/>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IN"/>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44F17215-93AA-4296-A61E-5E10E1786942}" type="datetime3">
              <a:rPr lang="en-US" smtClean="0"/>
              <a:t>23 April 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48C70F-5C6F-48B8-86F4-FE52AC0CB82A}" type="slidenum">
              <a:rPr lang="en-US" smtClean="0"/>
              <a:t>‹#›</a:t>
            </a:fld>
            <a:endParaRPr lang="en-US"/>
          </a:p>
        </p:txBody>
      </p:sp>
    </p:spTree>
    <p:extLst>
      <p:ext uri="{BB962C8B-B14F-4D97-AF65-F5344CB8AC3E}">
        <p14:creationId xmlns:p14="http://schemas.microsoft.com/office/powerpoint/2010/main" val="4004347127"/>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IN"/>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F3F01A71-3765-4A03-BA93-BBA232E199B0}" type="datetime3">
              <a:rPr lang="en-US" smtClean="0"/>
              <a:t>23 April 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48C70F-5C6F-48B8-86F4-FE52AC0CB82A}" type="slidenum">
              <a:rPr lang="en-US" smtClean="0"/>
              <a:t>‹#›</a:t>
            </a:fld>
            <a:endParaRPr lang="en-US"/>
          </a:p>
        </p:txBody>
      </p:sp>
    </p:spTree>
    <p:extLst>
      <p:ext uri="{BB962C8B-B14F-4D97-AF65-F5344CB8AC3E}">
        <p14:creationId xmlns:p14="http://schemas.microsoft.com/office/powerpoint/2010/main" val="3624388188"/>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CA87C60-277C-4974-A1C6-6CBB52E20250}" type="datetime3">
              <a:rPr lang="en-US" smtClean="0"/>
              <a:t>23 April 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248C70F-5C6F-48B8-86F4-FE52AC0CB82A}" type="slidenum">
              <a:rPr lang="en-US" smtClean="0"/>
              <a:t>‹#›</a:t>
            </a:fld>
            <a:endParaRPr lang="en-US"/>
          </a:p>
        </p:txBody>
      </p:sp>
    </p:spTree>
    <p:extLst>
      <p:ext uri="{BB962C8B-B14F-4D97-AF65-F5344CB8AC3E}">
        <p14:creationId xmlns:p14="http://schemas.microsoft.com/office/powerpoint/2010/main" val="13331108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hf hdr="0" ft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5867400"/>
            <a:ext cx="9144000" cy="990600"/>
          </a:xfrm>
          <a:prstGeom prst="rect">
            <a:avLst/>
          </a:prstGeom>
          <a:solidFill>
            <a:srgbClr val="26B4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p:cNvSpPr>
            <a:spLocks noGrp="1"/>
          </p:cNvSpPr>
          <p:nvPr>
            <p:ph type="dt" sz="half" idx="10"/>
          </p:nvPr>
        </p:nvSpPr>
        <p:spPr/>
        <p:txBody>
          <a:bodyPr/>
          <a:lstStyle/>
          <a:p>
            <a:fld id="{2D1750B6-4B66-4C9D-A2A2-FCB105A46972}" type="datetime3">
              <a:rPr lang="en-US" sz="1400" smtClean="0">
                <a:ln w="0"/>
                <a:solidFill>
                  <a:schemeClr val="bg1"/>
                </a:solidFill>
                <a:effectLst>
                  <a:outerShdw blurRad="38100" dist="19050" dir="2700000" algn="tl" rotWithShape="0">
                    <a:schemeClr val="dk1">
                      <a:alpha val="40000"/>
                    </a:schemeClr>
                  </a:outerShdw>
                </a:effectLst>
              </a:rPr>
              <a:t>23 April 2018</a:t>
            </a:fld>
            <a:endParaRPr lang="en-US" sz="1400" b="1" dirty="0">
              <a:solidFill>
                <a:schemeClr val="bg1"/>
              </a:solidFill>
            </a:endParaRPr>
          </a:p>
        </p:txBody>
      </p:sp>
      <p:sp>
        <p:nvSpPr>
          <p:cNvPr id="7" name="Slide Number Placeholder 6"/>
          <p:cNvSpPr>
            <a:spLocks noGrp="1"/>
          </p:cNvSpPr>
          <p:nvPr>
            <p:ph type="sldNum" sz="quarter" idx="12"/>
          </p:nvPr>
        </p:nvSpPr>
        <p:spPr/>
        <p:txBody>
          <a:bodyPr vert="horz" lIns="91440" tIns="45720" rIns="91440" bIns="45720" rtlCol="0" anchor="ctr"/>
          <a:lstStyle/>
          <a:p>
            <a:fld id="{6248C70F-5C6F-48B8-86F4-FE52AC0CB82A}" type="slidenum">
              <a:rPr lang="en-US" sz="1400" b="1">
                <a:solidFill>
                  <a:schemeClr val="bg1"/>
                </a:solidFill>
              </a:rPr>
              <a:pPr/>
              <a:t>1</a:t>
            </a:fld>
            <a:endParaRPr lang="en-US" sz="1400" b="1" dirty="0">
              <a:solidFill>
                <a:schemeClr val="bg1"/>
              </a:solidFill>
            </a:endParaRPr>
          </a:p>
        </p:txBody>
      </p:sp>
      <p:pic>
        <p:nvPicPr>
          <p:cNvPr id="9" name="Picture 8" descr="logo.jpg"/>
          <p:cNvPicPr>
            <a:picLocks noChangeAspect="1"/>
          </p:cNvPicPr>
          <p:nvPr/>
        </p:nvPicPr>
        <p:blipFill>
          <a:blip r:embed="rId2" cstate="print"/>
          <a:stretch>
            <a:fillRect/>
          </a:stretch>
        </p:blipFill>
        <p:spPr>
          <a:xfrm>
            <a:off x="533400" y="381000"/>
            <a:ext cx="1066800" cy="1066498"/>
          </a:xfrm>
          <a:prstGeom prst="rect">
            <a:avLst/>
          </a:prstGeom>
        </p:spPr>
      </p:pic>
      <p:sp>
        <p:nvSpPr>
          <p:cNvPr id="8" name="TextBox 7"/>
          <p:cNvSpPr txBox="1"/>
          <p:nvPr/>
        </p:nvSpPr>
        <p:spPr>
          <a:xfrm>
            <a:off x="1447800" y="533400"/>
            <a:ext cx="6927859" cy="707886"/>
          </a:xfrm>
          <a:prstGeom prst="rect">
            <a:avLst/>
          </a:prstGeom>
          <a:noFill/>
        </p:spPr>
        <p:txBody>
          <a:bodyPr wrap="none" rtlCol="0">
            <a:spAutoFit/>
          </a:bodyPr>
          <a:lstStyle/>
          <a:p>
            <a:r>
              <a:rPr lang="en-US" sz="2400" dirty="0" smtClean="0"/>
              <a:t>Sri Venkateswara College of Engineering &amp; Technology</a:t>
            </a:r>
          </a:p>
          <a:p>
            <a:pPr algn="ctr"/>
            <a:r>
              <a:rPr lang="en-US" sz="1600" dirty="0" smtClean="0"/>
              <a:t>[AUTONOMOUS]</a:t>
            </a:r>
            <a:endParaRPr lang="en-US" sz="1600" dirty="0"/>
          </a:p>
        </p:txBody>
      </p:sp>
      <p:sp>
        <p:nvSpPr>
          <p:cNvPr id="10" name="TextBox 9"/>
          <p:cNvSpPr txBox="1"/>
          <p:nvPr/>
        </p:nvSpPr>
        <p:spPr>
          <a:xfrm>
            <a:off x="1717387" y="1600200"/>
            <a:ext cx="6098336" cy="830997"/>
          </a:xfrm>
          <a:prstGeom prst="rect">
            <a:avLst/>
          </a:prstGeom>
          <a:noFill/>
        </p:spPr>
        <p:txBody>
          <a:bodyPr wrap="none" rtlCol="0">
            <a:spAutoFit/>
          </a:bodyPr>
          <a:lstStyle/>
          <a:p>
            <a:pPr algn="ctr"/>
            <a:r>
              <a:rPr lang="en-US" sz="2400" b="1" dirty="0"/>
              <a:t>Order It- Android Based Food Ordering </a:t>
            </a:r>
            <a:r>
              <a:rPr lang="en-US" sz="2400" b="1" dirty="0" smtClean="0"/>
              <a:t>System</a:t>
            </a:r>
          </a:p>
          <a:p>
            <a:pPr algn="ctr"/>
            <a:r>
              <a:rPr lang="en-US" sz="2400" b="1" dirty="0" smtClean="0"/>
              <a:t> </a:t>
            </a:r>
            <a:endParaRPr lang="en-US" sz="2400" b="1" dirty="0" smtClean="0"/>
          </a:p>
        </p:txBody>
      </p:sp>
      <p:sp>
        <p:nvSpPr>
          <p:cNvPr id="11" name="TextBox 10"/>
          <p:cNvSpPr txBox="1"/>
          <p:nvPr/>
        </p:nvSpPr>
        <p:spPr>
          <a:xfrm>
            <a:off x="4061458" y="3145511"/>
            <a:ext cx="1410194" cy="369332"/>
          </a:xfrm>
          <a:prstGeom prst="rect">
            <a:avLst/>
          </a:prstGeom>
          <a:noFill/>
        </p:spPr>
        <p:txBody>
          <a:bodyPr wrap="none" rtlCol="0">
            <a:spAutoFit/>
          </a:bodyPr>
          <a:lstStyle/>
          <a:p>
            <a:pPr algn="ctr"/>
            <a:r>
              <a:rPr lang="en-US" dirty="0" smtClean="0"/>
              <a:t>Presented by</a:t>
            </a:r>
            <a:endParaRPr lang="en-US" dirty="0"/>
          </a:p>
        </p:txBody>
      </p:sp>
      <p:sp>
        <p:nvSpPr>
          <p:cNvPr id="12" name="TextBox 11"/>
          <p:cNvSpPr txBox="1"/>
          <p:nvPr/>
        </p:nvSpPr>
        <p:spPr>
          <a:xfrm>
            <a:off x="2810769" y="3622669"/>
            <a:ext cx="4201920" cy="646331"/>
          </a:xfrm>
          <a:prstGeom prst="rect">
            <a:avLst/>
          </a:prstGeom>
          <a:noFill/>
        </p:spPr>
        <p:txBody>
          <a:bodyPr wrap="none" rtlCol="0">
            <a:spAutoFit/>
          </a:bodyPr>
          <a:lstStyle/>
          <a:p>
            <a:pPr algn="just"/>
            <a:r>
              <a:rPr lang="en-US" dirty="0" smtClean="0"/>
              <a:t> HT NO                                :</a:t>
            </a:r>
            <a:r>
              <a:rPr lang="en-US" b="1" dirty="0" smtClean="0"/>
              <a:t>15781F0021</a:t>
            </a:r>
          </a:p>
          <a:p>
            <a:pPr algn="just"/>
            <a:r>
              <a:rPr lang="en-US" dirty="0" smtClean="0"/>
              <a:t> STUDENT NAME              : </a:t>
            </a:r>
            <a:r>
              <a:rPr lang="en-US" b="1" dirty="0" smtClean="0"/>
              <a:t>K JAYACHANDRA</a:t>
            </a:r>
            <a:endParaRPr lang="en-US" b="1" dirty="0"/>
          </a:p>
        </p:txBody>
      </p:sp>
      <p:sp>
        <p:nvSpPr>
          <p:cNvPr id="13" name="TextBox 12"/>
          <p:cNvSpPr txBox="1"/>
          <p:nvPr/>
        </p:nvSpPr>
        <p:spPr>
          <a:xfrm>
            <a:off x="712617" y="4571999"/>
            <a:ext cx="2611100" cy="646331"/>
          </a:xfrm>
          <a:prstGeom prst="rect">
            <a:avLst/>
          </a:prstGeom>
          <a:noFill/>
        </p:spPr>
        <p:txBody>
          <a:bodyPr wrap="none" rtlCol="0">
            <a:spAutoFit/>
          </a:bodyPr>
          <a:lstStyle/>
          <a:p>
            <a:pPr algn="ctr"/>
            <a:r>
              <a:rPr lang="en-US" dirty="0" smtClean="0"/>
              <a:t>Guided by: </a:t>
            </a:r>
            <a:r>
              <a:rPr lang="en-US" b="1" dirty="0" smtClean="0"/>
              <a:t>A.M. Rangaraj</a:t>
            </a:r>
          </a:p>
          <a:p>
            <a:pPr algn="ctr"/>
            <a:endParaRPr lang="en-US"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56482" y="2060369"/>
            <a:ext cx="1415170" cy="1091794"/>
          </a:xfrm>
          <a:prstGeom prst="rect">
            <a:avLst/>
          </a:prstGeom>
        </p:spPr>
      </p:pic>
      <p:sp>
        <p:nvSpPr>
          <p:cNvPr id="14" name="TextBox 13"/>
          <p:cNvSpPr txBox="1"/>
          <p:nvPr/>
        </p:nvSpPr>
        <p:spPr>
          <a:xfrm>
            <a:off x="1961642" y="6324600"/>
            <a:ext cx="5810758" cy="400110"/>
          </a:xfrm>
          <a:prstGeom prst="rect">
            <a:avLst/>
          </a:prstGeom>
          <a:noFill/>
        </p:spPr>
        <p:txBody>
          <a:bodyPr wrap="none" rtlCol="0">
            <a:spAutoFit/>
          </a:bodyPr>
          <a:lstStyle/>
          <a:p>
            <a:r>
              <a:rPr lang="en-US" sz="2000" dirty="0" smtClean="0">
                <a:solidFill>
                  <a:schemeClr val="bg1"/>
                </a:solidFill>
              </a:rPr>
              <a:t>Sri </a:t>
            </a:r>
            <a:r>
              <a:rPr lang="en-US" sz="2000" dirty="0" err="1" smtClean="0">
                <a:solidFill>
                  <a:schemeClr val="bg1"/>
                </a:solidFill>
              </a:rPr>
              <a:t>Venkateswara</a:t>
            </a:r>
            <a:r>
              <a:rPr lang="en-US" sz="2000" dirty="0" smtClean="0">
                <a:solidFill>
                  <a:schemeClr val="bg1"/>
                </a:solidFill>
              </a:rPr>
              <a:t> College of Engineering &amp; Technology</a:t>
            </a:r>
            <a:endParaRPr lang="en-US" sz="1400" dirty="0">
              <a:solidFill>
                <a:schemeClr val="bg1"/>
              </a:solidFill>
            </a:endParaRPr>
          </a:p>
        </p:txBody>
      </p:sp>
    </p:spTree>
    <p:extLst>
      <p:ext uri="{BB962C8B-B14F-4D97-AF65-F5344CB8AC3E}">
        <p14:creationId xmlns:p14="http://schemas.microsoft.com/office/powerpoint/2010/main" val="2606773606"/>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5867400"/>
            <a:ext cx="9144000" cy="990600"/>
          </a:xfrm>
          <a:prstGeom prst="rect">
            <a:avLst/>
          </a:prstGeom>
          <a:solidFill>
            <a:srgbClr val="26B4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p:cNvSpPr>
            <a:spLocks noGrp="1"/>
          </p:cNvSpPr>
          <p:nvPr>
            <p:ph type="dt" sz="half" idx="10"/>
          </p:nvPr>
        </p:nvSpPr>
        <p:spPr/>
        <p:txBody>
          <a:bodyPr/>
          <a:lstStyle/>
          <a:p>
            <a:fld id="{7FBA8691-BF85-48C3-BE8A-501EA1E6A76E}" type="datetime3">
              <a:rPr lang="en-US" sz="1400" b="1" smtClean="0">
                <a:solidFill>
                  <a:schemeClr val="bg1"/>
                </a:solidFill>
              </a:rPr>
              <a:t>23 April 2018</a:t>
            </a:fld>
            <a:endParaRPr lang="en-US" sz="1400" b="1" dirty="0">
              <a:solidFill>
                <a:schemeClr val="bg1"/>
              </a:solidFill>
            </a:endParaRPr>
          </a:p>
        </p:txBody>
      </p:sp>
      <p:sp>
        <p:nvSpPr>
          <p:cNvPr id="7" name="Slide Number Placeholder 6"/>
          <p:cNvSpPr>
            <a:spLocks noGrp="1"/>
          </p:cNvSpPr>
          <p:nvPr>
            <p:ph type="sldNum" sz="quarter" idx="12"/>
          </p:nvPr>
        </p:nvSpPr>
        <p:spPr/>
        <p:txBody>
          <a:bodyPr vert="horz" lIns="91440" tIns="45720" rIns="91440" bIns="45720" rtlCol="0" anchor="ctr"/>
          <a:lstStyle/>
          <a:p>
            <a:fld id="{6248C70F-5C6F-48B8-86F4-FE52AC0CB82A}" type="slidenum">
              <a:rPr lang="en-US" sz="1400" b="1">
                <a:solidFill>
                  <a:schemeClr val="bg1"/>
                </a:solidFill>
              </a:rPr>
              <a:pPr/>
              <a:t>10</a:t>
            </a:fld>
            <a:endParaRPr lang="en-US" sz="1400" b="1">
              <a:solidFill>
                <a:schemeClr val="bg1"/>
              </a:solidFill>
            </a:endParaRPr>
          </a:p>
        </p:txBody>
      </p:sp>
      <p:sp>
        <p:nvSpPr>
          <p:cNvPr id="8" name="TextBox 7"/>
          <p:cNvSpPr txBox="1"/>
          <p:nvPr/>
        </p:nvSpPr>
        <p:spPr>
          <a:xfrm>
            <a:off x="1961642" y="6324600"/>
            <a:ext cx="5810758" cy="400110"/>
          </a:xfrm>
          <a:prstGeom prst="rect">
            <a:avLst/>
          </a:prstGeom>
          <a:noFill/>
        </p:spPr>
        <p:txBody>
          <a:bodyPr wrap="none" rtlCol="0">
            <a:spAutoFit/>
          </a:bodyPr>
          <a:lstStyle/>
          <a:p>
            <a:r>
              <a:rPr lang="en-US" sz="2000" dirty="0" smtClean="0">
                <a:solidFill>
                  <a:schemeClr val="bg1"/>
                </a:solidFill>
              </a:rPr>
              <a:t>Sri </a:t>
            </a:r>
            <a:r>
              <a:rPr lang="en-US" sz="2000" dirty="0" err="1" smtClean="0">
                <a:solidFill>
                  <a:schemeClr val="bg1"/>
                </a:solidFill>
              </a:rPr>
              <a:t>Venkateswara</a:t>
            </a:r>
            <a:r>
              <a:rPr lang="en-US" sz="2000" dirty="0" smtClean="0">
                <a:solidFill>
                  <a:schemeClr val="bg1"/>
                </a:solidFill>
              </a:rPr>
              <a:t> College of Engineering &amp; Technology</a:t>
            </a:r>
            <a:endParaRPr lang="en-US" sz="1400" dirty="0">
              <a:solidFill>
                <a:schemeClr val="bg1"/>
              </a:solidFill>
            </a:endParaRPr>
          </a:p>
        </p:txBody>
      </p:sp>
      <p:sp>
        <p:nvSpPr>
          <p:cNvPr id="9" name="TextBox 8"/>
          <p:cNvSpPr txBox="1"/>
          <p:nvPr/>
        </p:nvSpPr>
        <p:spPr>
          <a:xfrm>
            <a:off x="-13855" y="-36835"/>
            <a:ext cx="9157855" cy="1045223"/>
          </a:xfrm>
          <a:prstGeom prst="rect">
            <a:avLst/>
          </a:prstGeom>
          <a:solidFill>
            <a:srgbClr val="26B499"/>
          </a:solidFill>
        </p:spPr>
        <p:txBody>
          <a:bodyPr wrap="square" rtlCol="0" anchor="ctr">
            <a:spAutoFit/>
          </a:bodyPr>
          <a:lstStyle/>
          <a:p>
            <a:pPr algn="ctr">
              <a:lnSpc>
                <a:spcPct val="200000"/>
              </a:lnSpc>
              <a:spcAft>
                <a:spcPts val="600"/>
              </a:spcAft>
            </a:pPr>
            <a:r>
              <a:rPr lang="en-US" sz="3600" b="1" dirty="0">
                <a:ln w="0"/>
                <a:solidFill>
                  <a:schemeClr val="bg1"/>
                </a:solidFill>
                <a:effectLst>
                  <a:outerShdw blurRad="38100" dist="19050" dir="2700000" algn="tl" rotWithShape="0">
                    <a:schemeClr val="dk1">
                      <a:alpha val="40000"/>
                    </a:schemeClr>
                  </a:outerShdw>
                </a:effectLst>
              </a:rPr>
              <a:t>TOOLS/ ENVIRONMENT</a:t>
            </a:r>
            <a:endParaRPr lang="en-US" sz="3600" b="1" dirty="0">
              <a:ln w="0"/>
              <a:solidFill>
                <a:schemeClr val="bg1"/>
              </a:solidFill>
              <a:effectLst>
                <a:outerShdw blurRad="38100" dist="19050" dir="2700000" algn="tl" rotWithShape="0">
                  <a:schemeClr val="dk1">
                    <a:alpha val="40000"/>
                  </a:schemeClr>
                </a:outerShdw>
              </a:effectLst>
            </a:endParaRPr>
          </a:p>
        </p:txBody>
      </p:sp>
      <p:sp>
        <p:nvSpPr>
          <p:cNvPr id="21" name="Title 1"/>
          <p:cNvSpPr txBox="1">
            <a:spLocks/>
          </p:cNvSpPr>
          <p:nvPr/>
        </p:nvSpPr>
        <p:spPr>
          <a:xfrm>
            <a:off x="628650" y="1339400"/>
            <a:ext cx="8098053" cy="471489"/>
          </a:xfrm>
          <a:prstGeom prst="rect">
            <a:avLst/>
          </a:prstGeom>
          <a:ln>
            <a:solidFill>
              <a:srgbClr val="4A7C29"/>
            </a:solidFill>
          </a:ln>
        </p:spPr>
        <p:txBody>
          <a:bodyPr vert="horz" lIns="91440" tIns="45720" rIns="91440" bIns="45720" rtlCol="0" anchor="b">
            <a:normAutofit fontScale="75000" lnSpcReduction="20000"/>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IN" b="1" dirty="0" smtClean="0"/>
              <a:t>Web Admin Panel</a:t>
            </a:r>
            <a:endParaRPr lang="en-IN" b="1" dirty="0"/>
          </a:p>
        </p:txBody>
      </p:sp>
      <p:sp>
        <p:nvSpPr>
          <p:cNvPr id="22" name="Text Placeholder 2"/>
          <p:cNvSpPr txBox="1">
            <a:spLocks/>
          </p:cNvSpPr>
          <p:nvPr/>
        </p:nvSpPr>
        <p:spPr>
          <a:xfrm>
            <a:off x="629842" y="1974256"/>
            <a:ext cx="3868340" cy="376237"/>
          </a:xfrm>
          <a:prstGeom prst="rect">
            <a:avLst/>
          </a:prstGeom>
          <a:ln>
            <a:solidFill>
              <a:srgbClr val="4A7C29"/>
            </a:solidFill>
          </a:ln>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b="1" dirty="0" smtClean="0"/>
              <a:t>Software Requirements </a:t>
            </a:r>
            <a:endParaRPr lang="en-US" b="1" dirty="0"/>
          </a:p>
        </p:txBody>
      </p:sp>
      <p:sp>
        <p:nvSpPr>
          <p:cNvPr id="23" name="Content Placeholder 3"/>
          <p:cNvSpPr txBox="1">
            <a:spLocks/>
          </p:cNvSpPr>
          <p:nvPr/>
        </p:nvSpPr>
        <p:spPr>
          <a:xfrm>
            <a:off x="629842" y="2493078"/>
            <a:ext cx="3868340" cy="3237797"/>
          </a:xfrm>
          <a:prstGeom prst="rect">
            <a:avLst/>
          </a:prstGeom>
          <a:ln>
            <a:solidFill>
              <a:srgbClr val="4A7C29"/>
            </a:solidFill>
          </a:ln>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200000"/>
              </a:lnSpc>
            </a:pPr>
            <a:r>
              <a:rPr lang="en-US" sz="2000" dirty="0" smtClean="0"/>
              <a:t>Operating system  :  Windows 10 </a:t>
            </a:r>
          </a:p>
          <a:p>
            <a:pPr>
              <a:lnSpc>
                <a:spcPct val="200000"/>
              </a:lnSpc>
            </a:pPr>
            <a:r>
              <a:rPr lang="en-US" sz="2000" dirty="0" smtClean="0"/>
              <a:t>Languages  : HTML, CSS, Bootstrap, PHP </a:t>
            </a:r>
          </a:p>
          <a:p>
            <a:pPr>
              <a:lnSpc>
                <a:spcPct val="200000"/>
              </a:lnSpc>
            </a:pPr>
            <a:r>
              <a:rPr lang="en-US" sz="2000" dirty="0" smtClean="0"/>
              <a:t>Databases  :  MYSQL </a:t>
            </a:r>
            <a:endParaRPr lang="en-IN" dirty="0"/>
          </a:p>
        </p:txBody>
      </p:sp>
      <p:sp>
        <p:nvSpPr>
          <p:cNvPr id="24" name="Text Placeholder 4"/>
          <p:cNvSpPr txBox="1">
            <a:spLocks/>
          </p:cNvSpPr>
          <p:nvPr/>
        </p:nvSpPr>
        <p:spPr>
          <a:xfrm>
            <a:off x="4839312" y="1974256"/>
            <a:ext cx="3887391" cy="414163"/>
          </a:xfrm>
          <a:prstGeom prst="rect">
            <a:avLst/>
          </a:prstGeom>
          <a:ln>
            <a:solidFill>
              <a:srgbClr val="4A7C29"/>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dirty="0" smtClean="0"/>
              <a:t>Hardware Requirements </a:t>
            </a:r>
            <a:endParaRPr lang="en-US" dirty="0"/>
          </a:p>
        </p:txBody>
      </p:sp>
      <p:sp>
        <p:nvSpPr>
          <p:cNvPr id="25" name="Content Placeholder 5"/>
          <p:cNvSpPr txBox="1">
            <a:spLocks/>
          </p:cNvSpPr>
          <p:nvPr/>
        </p:nvSpPr>
        <p:spPr>
          <a:xfrm>
            <a:off x="4867021" y="2493079"/>
            <a:ext cx="3859682" cy="3237797"/>
          </a:xfrm>
          <a:prstGeom prst="rect">
            <a:avLst/>
          </a:prstGeom>
          <a:ln>
            <a:solidFill>
              <a:srgbClr val="4A7C29"/>
            </a:solidFill>
          </a:ln>
        </p:spPr>
        <p:txBody>
          <a:bodyPr>
            <a:normAutofit fontScale="62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lnSpc>
                <a:spcPct val="200000"/>
              </a:lnSpc>
            </a:pPr>
            <a:r>
              <a:rPr lang="en-US" sz="2400" dirty="0" smtClean="0"/>
              <a:t>Processor  : Processor Intel(R) Core(TM) i3. </a:t>
            </a:r>
          </a:p>
          <a:p>
            <a:pPr algn="just">
              <a:lnSpc>
                <a:spcPct val="200000"/>
              </a:lnSpc>
            </a:pPr>
            <a:r>
              <a:rPr lang="en-US" sz="2400" dirty="0" smtClean="0"/>
              <a:t>Ram   : 4 GB (Recommended) </a:t>
            </a:r>
          </a:p>
          <a:p>
            <a:pPr algn="just">
              <a:lnSpc>
                <a:spcPct val="200000"/>
              </a:lnSpc>
            </a:pPr>
            <a:r>
              <a:rPr lang="en-US" sz="2400" dirty="0" smtClean="0"/>
              <a:t>Hard Disk  : 1 TB </a:t>
            </a:r>
          </a:p>
          <a:p>
            <a:pPr algn="just">
              <a:lnSpc>
                <a:spcPct val="200000"/>
              </a:lnSpc>
            </a:pPr>
            <a:r>
              <a:rPr lang="en-US" sz="2400" dirty="0" smtClean="0"/>
              <a:t>Monitor  : 15.6’’ Anti-glare screen </a:t>
            </a:r>
          </a:p>
          <a:p>
            <a:pPr algn="just">
              <a:lnSpc>
                <a:spcPct val="200000"/>
              </a:lnSpc>
            </a:pPr>
            <a:r>
              <a:rPr lang="en-US" sz="2400" dirty="0" smtClean="0"/>
              <a:t>Input Devices  : Keyboard, Mouse </a:t>
            </a:r>
            <a:endParaRPr lang="en-IN" dirty="0"/>
          </a:p>
        </p:txBody>
      </p:sp>
    </p:spTree>
    <p:extLst>
      <p:ext uri="{BB962C8B-B14F-4D97-AF65-F5344CB8AC3E}">
        <p14:creationId xmlns:p14="http://schemas.microsoft.com/office/powerpoint/2010/main" val="2916301461"/>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5867400"/>
            <a:ext cx="9144000" cy="990600"/>
          </a:xfrm>
          <a:prstGeom prst="rect">
            <a:avLst/>
          </a:prstGeom>
          <a:solidFill>
            <a:srgbClr val="26B4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p:cNvSpPr>
            <a:spLocks noGrp="1"/>
          </p:cNvSpPr>
          <p:nvPr>
            <p:ph type="dt" sz="half" idx="10"/>
          </p:nvPr>
        </p:nvSpPr>
        <p:spPr/>
        <p:txBody>
          <a:bodyPr/>
          <a:lstStyle/>
          <a:p>
            <a:fld id="{7FBA8691-BF85-48C3-BE8A-501EA1E6A76E}" type="datetime3">
              <a:rPr lang="en-US" sz="1400" b="1" smtClean="0">
                <a:solidFill>
                  <a:schemeClr val="bg1"/>
                </a:solidFill>
              </a:rPr>
              <a:t>23 April 2018</a:t>
            </a:fld>
            <a:endParaRPr lang="en-US" sz="1400" b="1" dirty="0">
              <a:solidFill>
                <a:schemeClr val="bg1"/>
              </a:solidFill>
            </a:endParaRPr>
          </a:p>
        </p:txBody>
      </p:sp>
      <p:sp>
        <p:nvSpPr>
          <p:cNvPr id="7" name="Slide Number Placeholder 6"/>
          <p:cNvSpPr>
            <a:spLocks noGrp="1"/>
          </p:cNvSpPr>
          <p:nvPr>
            <p:ph type="sldNum" sz="quarter" idx="12"/>
          </p:nvPr>
        </p:nvSpPr>
        <p:spPr/>
        <p:txBody>
          <a:bodyPr vert="horz" lIns="91440" tIns="45720" rIns="91440" bIns="45720" rtlCol="0" anchor="ctr"/>
          <a:lstStyle/>
          <a:p>
            <a:fld id="{6248C70F-5C6F-48B8-86F4-FE52AC0CB82A}" type="slidenum">
              <a:rPr lang="en-US" sz="1400" b="1">
                <a:solidFill>
                  <a:schemeClr val="bg1"/>
                </a:solidFill>
              </a:rPr>
              <a:pPr/>
              <a:t>11</a:t>
            </a:fld>
            <a:endParaRPr lang="en-US" sz="1400" b="1">
              <a:solidFill>
                <a:schemeClr val="bg1"/>
              </a:solidFill>
            </a:endParaRPr>
          </a:p>
        </p:txBody>
      </p:sp>
      <p:sp>
        <p:nvSpPr>
          <p:cNvPr id="8" name="TextBox 7"/>
          <p:cNvSpPr txBox="1"/>
          <p:nvPr/>
        </p:nvSpPr>
        <p:spPr>
          <a:xfrm>
            <a:off x="1961642" y="6324600"/>
            <a:ext cx="5810758" cy="400110"/>
          </a:xfrm>
          <a:prstGeom prst="rect">
            <a:avLst/>
          </a:prstGeom>
          <a:noFill/>
        </p:spPr>
        <p:txBody>
          <a:bodyPr wrap="none" rtlCol="0">
            <a:spAutoFit/>
          </a:bodyPr>
          <a:lstStyle/>
          <a:p>
            <a:r>
              <a:rPr lang="en-US" sz="2000" dirty="0" smtClean="0">
                <a:solidFill>
                  <a:schemeClr val="bg1"/>
                </a:solidFill>
              </a:rPr>
              <a:t>Sri </a:t>
            </a:r>
            <a:r>
              <a:rPr lang="en-US" sz="2000" dirty="0" err="1" smtClean="0">
                <a:solidFill>
                  <a:schemeClr val="bg1"/>
                </a:solidFill>
              </a:rPr>
              <a:t>Venkateswara</a:t>
            </a:r>
            <a:r>
              <a:rPr lang="en-US" sz="2000" dirty="0" smtClean="0">
                <a:solidFill>
                  <a:schemeClr val="bg1"/>
                </a:solidFill>
              </a:rPr>
              <a:t> College of Engineering &amp; Technology</a:t>
            </a:r>
            <a:endParaRPr lang="en-US" sz="1400" dirty="0">
              <a:solidFill>
                <a:schemeClr val="bg1"/>
              </a:solidFill>
            </a:endParaRPr>
          </a:p>
        </p:txBody>
      </p:sp>
      <p:sp>
        <p:nvSpPr>
          <p:cNvPr id="9" name="TextBox 8"/>
          <p:cNvSpPr txBox="1"/>
          <p:nvPr/>
        </p:nvSpPr>
        <p:spPr>
          <a:xfrm>
            <a:off x="-13856" y="18343"/>
            <a:ext cx="9157855" cy="1045223"/>
          </a:xfrm>
          <a:prstGeom prst="rect">
            <a:avLst/>
          </a:prstGeom>
          <a:solidFill>
            <a:srgbClr val="26B499"/>
          </a:solidFill>
        </p:spPr>
        <p:txBody>
          <a:bodyPr wrap="square" rtlCol="0" anchor="ctr">
            <a:spAutoFit/>
          </a:bodyPr>
          <a:lstStyle/>
          <a:p>
            <a:pPr algn="ctr">
              <a:lnSpc>
                <a:spcPct val="200000"/>
              </a:lnSpc>
              <a:spcAft>
                <a:spcPts val="600"/>
              </a:spcAft>
            </a:pPr>
            <a:r>
              <a:rPr lang="en-US" sz="3600" dirty="0">
                <a:ln w="0"/>
                <a:solidFill>
                  <a:schemeClr val="bg1"/>
                </a:solidFill>
                <a:effectLst>
                  <a:outerShdw blurRad="38100" dist="19050" dir="2700000" algn="tl" rotWithShape="0">
                    <a:schemeClr val="dk1">
                      <a:alpha val="40000"/>
                    </a:schemeClr>
                  </a:outerShdw>
                </a:effectLst>
              </a:rPr>
              <a:t>System Architecture</a:t>
            </a:r>
          </a:p>
        </p:txBody>
      </p:sp>
      <p:sp>
        <p:nvSpPr>
          <p:cNvPr id="2" name="Rectangle 1"/>
          <p:cNvSpPr/>
          <p:nvPr/>
        </p:nvSpPr>
        <p:spPr>
          <a:xfrm>
            <a:off x="4439592" y="3244334"/>
            <a:ext cx="184731" cy="369332"/>
          </a:xfrm>
          <a:prstGeom prst="rect">
            <a:avLst/>
          </a:prstGeom>
        </p:spPr>
        <p:txBody>
          <a:bodyPr wrap="none">
            <a:spAutoFit/>
          </a:bodyPr>
          <a:lstStyle/>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319565"/>
            <a:ext cx="5961708" cy="4218869"/>
          </a:xfrm>
          <a:prstGeom prst="rect">
            <a:avLst/>
          </a:prstGeom>
        </p:spPr>
      </p:pic>
    </p:spTree>
    <p:extLst>
      <p:ext uri="{BB962C8B-B14F-4D97-AF65-F5344CB8AC3E}">
        <p14:creationId xmlns:p14="http://schemas.microsoft.com/office/powerpoint/2010/main" val="574249315"/>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5867400"/>
            <a:ext cx="9144000" cy="990600"/>
          </a:xfrm>
          <a:prstGeom prst="rect">
            <a:avLst/>
          </a:prstGeom>
          <a:solidFill>
            <a:srgbClr val="26B4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p:cNvSpPr>
            <a:spLocks noGrp="1"/>
          </p:cNvSpPr>
          <p:nvPr>
            <p:ph type="dt" sz="half" idx="10"/>
          </p:nvPr>
        </p:nvSpPr>
        <p:spPr/>
        <p:txBody>
          <a:bodyPr/>
          <a:lstStyle/>
          <a:p>
            <a:fld id="{7FBA8691-BF85-48C3-BE8A-501EA1E6A76E}" type="datetime3">
              <a:rPr lang="en-US" sz="1400" b="1" smtClean="0">
                <a:solidFill>
                  <a:schemeClr val="bg1"/>
                </a:solidFill>
              </a:rPr>
              <a:t>23 April 2018</a:t>
            </a:fld>
            <a:endParaRPr lang="en-US" sz="1400" b="1" dirty="0">
              <a:solidFill>
                <a:schemeClr val="bg1"/>
              </a:solidFill>
            </a:endParaRPr>
          </a:p>
        </p:txBody>
      </p:sp>
      <p:sp>
        <p:nvSpPr>
          <p:cNvPr id="7" name="Slide Number Placeholder 6"/>
          <p:cNvSpPr>
            <a:spLocks noGrp="1"/>
          </p:cNvSpPr>
          <p:nvPr>
            <p:ph type="sldNum" sz="quarter" idx="12"/>
          </p:nvPr>
        </p:nvSpPr>
        <p:spPr/>
        <p:txBody>
          <a:bodyPr vert="horz" lIns="91440" tIns="45720" rIns="91440" bIns="45720" rtlCol="0" anchor="ctr"/>
          <a:lstStyle/>
          <a:p>
            <a:fld id="{6248C70F-5C6F-48B8-86F4-FE52AC0CB82A}" type="slidenum">
              <a:rPr lang="en-US" sz="1400" b="1">
                <a:solidFill>
                  <a:schemeClr val="bg1"/>
                </a:solidFill>
              </a:rPr>
              <a:pPr/>
              <a:t>12</a:t>
            </a:fld>
            <a:endParaRPr lang="en-US" sz="1400" b="1">
              <a:solidFill>
                <a:schemeClr val="bg1"/>
              </a:solidFill>
            </a:endParaRPr>
          </a:p>
        </p:txBody>
      </p:sp>
      <p:sp>
        <p:nvSpPr>
          <p:cNvPr id="8" name="TextBox 7"/>
          <p:cNvSpPr txBox="1"/>
          <p:nvPr/>
        </p:nvSpPr>
        <p:spPr>
          <a:xfrm>
            <a:off x="1961642" y="6324600"/>
            <a:ext cx="5810758" cy="400110"/>
          </a:xfrm>
          <a:prstGeom prst="rect">
            <a:avLst/>
          </a:prstGeom>
          <a:noFill/>
        </p:spPr>
        <p:txBody>
          <a:bodyPr wrap="none" rtlCol="0">
            <a:spAutoFit/>
          </a:bodyPr>
          <a:lstStyle/>
          <a:p>
            <a:r>
              <a:rPr lang="en-US" sz="2000" dirty="0" smtClean="0">
                <a:solidFill>
                  <a:schemeClr val="bg1"/>
                </a:solidFill>
              </a:rPr>
              <a:t>Sri </a:t>
            </a:r>
            <a:r>
              <a:rPr lang="en-US" sz="2000" dirty="0" err="1" smtClean="0">
                <a:solidFill>
                  <a:schemeClr val="bg1"/>
                </a:solidFill>
              </a:rPr>
              <a:t>Venkateswara</a:t>
            </a:r>
            <a:r>
              <a:rPr lang="en-US" sz="2000" dirty="0" smtClean="0">
                <a:solidFill>
                  <a:schemeClr val="bg1"/>
                </a:solidFill>
              </a:rPr>
              <a:t> College of Engineering &amp; Technology</a:t>
            </a:r>
            <a:endParaRPr lang="en-US" sz="1400" dirty="0">
              <a:solidFill>
                <a:schemeClr val="bg1"/>
              </a:solidFill>
            </a:endParaRPr>
          </a:p>
        </p:txBody>
      </p:sp>
      <p:sp>
        <p:nvSpPr>
          <p:cNvPr id="9" name="TextBox 8"/>
          <p:cNvSpPr txBox="1"/>
          <p:nvPr/>
        </p:nvSpPr>
        <p:spPr>
          <a:xfrm>
            <a:off x="-13856" y="18343"/>
            <a:ext cx="9157855" cy="1045223"/>
          </a:xfrm>
          <a:prstGeom prst="rect">
            <a:avLst/>
          </a:prstGeom>
          <a:solidFill>
            <a:srgbClr val="26B499"/>
          </a:solidFill>
        </p:spPr>
        <p:txBody>
          <a:bodyPr wrap="square" rtlCol="0" anchor="ctr">
            <a:spAutoFit/>
          </a:bodyPr>
          <a:lstStyle/>
          <a:p>
            <a:pPr algn="ctr">
              <a:lnSpc>
                <a:spcPct val="200000"/>
              </a:lnSpc>
              <a:spcAft>
                <a:spcPts val="600"/>
              </a:spcAft>
            </a:pPr>
            <a:r>
              <a:rPr lang="en-US" sz="3600" dirty="0" smtClean="0">
                <a:ln w="0"/>
                <a:solidFill>
                  <a:schemeClr val="bg1"/>
                </a:solidFill>
                <a:effectLst>
                  <a:outerShdw blurRad="38100" dist="19050" dir="2700000" algn="tl" rotWithShape="0">
                    <a:schemeClr val="dk1">
                      <a:alpha val="40000"/>
                    </a:schemeClr>
                  </a:outerShdw>
                </a:effectLst>
              </a:rPr>
              <a:t>MODULES</a:t>
            </a:r>
            <a:endParaRPr lang="en-US" sz="3600" dirty="0">
              <a:ln w="0"/>
              <a:solidFill>
                <a:schemeClr val="bg1"/>
              </a:solidFill>
              <a:effectLst>
                <a:outerShdw blurRad="38100" dist="19050" dir="2700000" algn="tl" rotWithShape="0">
                  <a:schemeClr val="dk1">
                    <a:alpha val="40000"/>
                  </a:schemeClr>
                </a:outerShdw>
              </a:effectLst>
            </a:endParaRPr>
          </a:p>
        </p:txBody>
      </p:sp>
      <p:sp>
        <p:nvSpPr>
          <p:cNvPr id="2" name="Rectangle 1"/>
          <p:cNvSpPr/>
          <p:nvPr/>
        </p:nvSpPr>
        <p:spPr>
          <a:xfrm>
            <a:off x="4439592" y="3244334"/>
            <a:ext cx="184731" cy="369332"/>
          </a:xfrm>
          <a:prstGeom prst="rect">
            <a:avLst/>
          </a:prstGeom>
        </p:spPr>
        <p:txBody>
          <a:bodyPr wrap="none">
            <a:spAutoFit/>
          </a:bodyPr>
          <a:lstStyle/>
          <a:p>
            <a:endParaRPr lang="en-IN" dirty="0"/>
          </a:p>
        </p:txBody>
      </p:sp>
      <p:sp>
        <p:nvSpPr>
          <p:cNvPr id="11" name="Content Placeholder 3"/>
          <p:cNvSpPr txBox="1">
            <a:spLocks/>
          </p:cNvSpPr>
          <p:nvPr/>
        </p:nvSpPr>
        <p:spPr>
          <a:xfrm>
            <a:off x="228599" y="1148968"/>
            <a:ext cx="4110915" cy="4560063"/>
          </a:xfrm>
          <a:prstGeom prst="rect">
            <a:avLst/>
          </a:prstGeom>
          <a:ln>
            <a:solidFill>
              <a:srgbClr val="4A7C29"/>
            </a:solidFill>
          </a:ln>
        </p:spPr>
        <p:txBody>
          <a:bodyPr>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en-US" sz="2400" b="1" dirty="0"/>
              <a:t>Customer Interface Modules </a:t>
            </a:r>
            <a:endParaRPr lang="en-US" sz="2400" b="1" dirty="0" smtClean="0"/>
          </a:p>
          <a:p>
            <a:pPr marL="800100" lvl="1" indent="-457200">
              <a:lnSpc>
                <a:spcPct val="150000"/>
              </a:lnSpc>
              <a:buAutoNum type="arabicPeriod"/>
            </a:pPr>
            <a:r>
              <a:rPr lang="en-US" sz="2100" dirty="0" smtClean="0"/>
              <a:t>Login </a:t>
            </a:r>
          </a:p>
          <a:p>
            <a:pPr marL="800100" lvl="1" indent="-457200">
              <a:lnSpc>
                <a:spcPct val="150000"/>
              </a:lnSpc>
              <a:buAutoNum type="arabicPeriod"/>
            </a:pPr>
            <a:r>
              <a:rPr lang="en-US" sz="2100" dirty="0" smtClean="0"/>
              <a:t>Home </a:t>
            </a:r>
          </a:p>
          <a:p>
            <a:pPr marL="800100" lvl="1" indent="-457200">
              <a:lnSpc>
                <a:spcPct val="150000"/>
              </a:lnSpc>
              <a:buAutoNum type="arabicPeriod"/>
            </a:pPr>
            <a:r>
              <a:rPr lang="en-US" sz="2100" dirty="0" smtClean="0"/>
              <a:t>Veg </a:t>
            </a:r>
            <a:r>
              <a:rPr lang="en-US" sz="2100" dirty="0"/>
              <a:t>and </a:t>
            </a:r>
            <a:r>
              <a:rPr lang="en-US" sz="2100" dirty="0" smtClean="0"/>
              <a:t>Non-Veg</a:t>
            </a:r>
          </a:p>
          <a:p>
            <a:pPr marL="800100" lvl="1" indent="-457200">
              <a:lnSpc>
                <a:spcPct val="150000"/>
              </a:lnSpc>
              <a:buAutoNum type="arabicPeriod"/>
            </a:pPr>
            <a:r>
              <a:rPr lang="en-US" sz="2100" dirty="0" smtClean="0"/>
              <a:t>Item List </a:t>
            </a:r>
          </a:p>
          <a:p>
            <a:pPr marL="800100" lvl="1" indent="-457200">
              <a:lnSpc>
                <a:spcPct val="150000"/>
              </a:lnSpc>
              <a:buAutoNum type="arabicPeriod"/>
            </a:pPr>
            <a:r>
              <a:rPr lang="en-US" sz="2100" dirty="0" smtClean="0"/>
              <a:t>Full Item </a:t>
            </a:r>
          </a:p>
          <a:p>
            <a:pPr marL="800100" lvl="1" indent="-457200">
              <a:lnSpc>
                <a:spcPct val="150000"/>
              </a:lnSpc>
              <a:buAutoNum type="arabicPeriod"/>
            </a:pPr>
            <a:r>
              <a:rPr lang="en-US" sz="2100" dirty="0" smtClean="0"/>
              <a:t>Cart </a:t>
            </a:r>
            <a:endParaRPr lang="en-US" sz="2100" dirty="0"/>
          </a:p>
          <a:p>
            <a:pPr marL="800100" lvl="1" indent="-457200">
              <a:lnSpc>
                <a:spcPct val="150000"/>
              </a:lnSpc>
              <a:buAutoNum type="arabicPeriod"/>
            </a:pPr>
            <a:r>
              <a:rPr lang="en-US" sz="2100" dirty="0" smtClean="0"/>
              <a:t>Checkout</a:t>
            </a:r>
          </a:p>
          <a:p>
            <a:pPr marL="800100" lvl="1" indent="-457200">
              <a:lnSpc>
                <a:spcPct val="150000"/>
              </a:lnSpc>
              <a:buAutoNum type="arabicPeriod"/>
            </a:pPr>
            <a:r>
              <a:rPr lang="en-US" sz="2100" dirty="0" smtClean="0"/>
              <a:t>About-Us </a:t>
            </a:r>
            <a:endParaRPr lang="en-US" sz="2100" dirty="0"/>
          </a:p>
          <a:p>
            <a:pPr>
              <a:lnSpc>
                <a:spcPct val="120000"/>
              </a:lnSpc>
            </a:pPr>
            <a:endParaRPr lang="en-IN" sz="2400" dirty="0"/>
          </a:p>
        </p:txBody>
      </p:sp>
      <p:sp>
        <p:nvSpPr>
          <p:cNvPr id="12" name="Content Placeholder 3"/>
          <p:cNvSpPr txBox="1">
            <a:spLocks/>
          </p:cNvSpPr>
          <p:nvPr/>
        </p:nvSpPr>
        <p:spPr>
          <a:xfrm>
            <a:off x="4724400" y="1127688"/>
            <a:ext cx="4191000" cy="4560063"/>
          </a:xfrm>
          <a:prstGeom prst="rect">
            <a:avLst/>
          </a:prstGeom>
          <a:ln>
            <a:solidFill>
              <a:srgbClr val="4A7C29"/>
            </a:solidFill>
          </a:ln>
        </p:spPr>
        <p:txBody>
          <a:bodyPr>
            <a:normAutofit fontScale="77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buNone/>
            </a:pPr>
            <a:r>
              <a:rPr lang="en-US" sz="1800" dirty="0"/>
              <a:t> </a:t>
            </a:r>
            <a:r>
              <a:rPr lang="en-US" sz="2800" b="1" dirty="0"/>
              <a:t>Admin Interface Modules </a:t>
            </a:r>
            <a:endParaRPr lang="en-US" sz="2800" b="1" dirty="0" smtClean="0"/>
          </a:p>
          <a:p>
            <a:pPr marL="457200" indent="-457200">
              <a:lnSpc>
                <a:spcPct val="170000"/>
              </a:lnSpc>
              <a:buAutoNum type="arabicPeriod"/>
            </a:pPr>
            <a:r>
              <a:rPr lang="en-US" sz="2500" dirty="0" smtClean="0"/>
              <a:t>Add </a:t>
            </a:r>
            <a:r>
              <a:rPr lang="en-US" sz="2500" dirty="0"/>
              <a:t>an item </a:t>
            </a:r>
          </a:p>
          <a:p>
            <a:pPr marL="457200" indent="-457200">
              <a:lnSpc>
                <a:spcPct val="170000"/>
              </a:lnSpc>
              <a:buAutoNum type="arabicPeriod"/>
            </a:pPr>
            <a:r>
              <a:rPr lang="en-US" sz="2500" dirty="0" smtClean="0"/>
              <a:t>Update </a:t>
            </a:r>
            <a:r>
              <a:rPr lang="en-US" sz="2500" dirty="0"/>
              <a:t>an item </a:t>
            </a:r>
          </a:p>
          <a:p>
            <a:pPr marL="457200" indent="-457200">
              <a:lnSpc>
                <a:spcPct val="170000"/>
              </a:lnSpc>
              <a:buAutoNum type="arabicPeriod"/>
            </a:pPr>
            <a:r>
              <a:rPr lang="en-US" sz="2500" dirty="0" smtClean="0"/>
              <a:t>Delete </a:t>
            </a:r>
            <a:r>
              <a:rPr lang="en-US" sz="2500" dirty="0"/>
              <a:t>an item </a:t>
            </a:r>
          </a:p>
          <a:p>
            <a:pPr marL="457200" indent="-457200">
              <a:lnSpc>
                <a:spcPct val="170000"/>
              </a:lnSpc>
              <a:buAutoNum type="arabicPeriod"/>
            </a:pPr>
            <a:r>
              <a:rPr lang="en-US" sz="2500" dirty="0" smtClean="0"/>
              <a:t>Check </a:t>
            </a:r>
            <a:r>
              <a:rPr lang="en-US" sz="2500" dirty="0"/>
              <a:t>the order and process it </a:t>
            </a:r>
            <a:endParaRPr lang="en-US" sz="2500" dirty="0" smtClean="0"/>
          </a:p>
          <a:p>
            <a:pPr marL="457200" indent="-457200">
              <a:lnSpc>
                <a:spcPct val="170000"/>
              </a:lnSpc>
              <a:buAutoNum type="arabicPeriod"/>
            </a:pPr>
            <a:r>
              <a:rPr lang="en-US" sz="2500" dirty="0" smtClean="0"/>
              <a:t>Generate </a:t>
            </a:r>
            <a:r>
              <a:rPr lang="en-US" sz="2500" dirty="0"/>
              <a:t>the bill </a:t>
            </a:r>
            <a:r>
              <a:rPr lang="en-US" sz="2500" dirty="0" smtClean="0"/>
              <a:t> </a:t>
            </a:r>
          </a:p>
          <a:p>
            <a:pPr marL="457200" indent="-457200">
              <a:lnSpc>
                <a:spcPct val="170000"/>
              </a:lnSpc>
              <a:buAutoNum type="arabicPeriod"/>
            </a:pPr>
            <a:r>
              <a:rPr lang="en-US" sz="2500" dirty="0" smtClean="0"/>
              <a:t>Analyses </a:t>
            </a:r>
            <a:r>
              <a:rPr lang="en-US" sz="2500" dirty="0"/>
              <a:t>the </a:t>
            </a:r>
            <a:r>
              <a:rPr lang="en-US" sz="2500" dirty="0" smtClean="0"/>
              <a:t>Sales</a:t>
            </a:r>
          </a:p>
          <a:p>
            <a:pPr marL="457200" indent="-457200">
              <a:lnSpc>
                <a:spcPct val="170000"/>
              </a:lnSpc>
              <a:buAutoNum type="arabicPeriod"/>
            </a:pPr>
            <a:r>
              <a:rPr lang="en-US" sz="2500" dirty="0" smtClean="0"/>
              <a:t>Manage </a:t>
            </a:r>
            <a:r>
              <a:rPr lang="en-US" sz="2500" dirty="0"/>
              <a:t>offers </a:t>
            </a:r>
          </a:p>
        </p:txBody>
      </p:sp>
    </p:spTree>
    <p:extLst>
      <p:ext uri="{BB962C8B-B14F-4D97-AF65-F5344CB8AC3E}">
        <p14:creationId xmlns:p14="http://schemas.microsoft.com/office/powerpoint/2010/main" val="1343789794"/>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5867400"/>
            <a:ext cx="9144000" cy="990600"/>
          </a:xfrm>
          <a:prstGeom prst="rect">
            <a:avLst/>
          </a:prstGeom>
          <a:solidFill>
            <a:srgbClr val="26B4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Date Placeholder 5"/>
          <p:cNvSpPr>
            <a:spLocks noGrp="1"/>
          </p:cNvSpPr>
          <p:nvPr>
            <p:ph type="dt" sz="half" idx="10"/>
          </p:nvPr>
        </p:nvSpPr>
        <p:spPr/>
        <p:txBody>
          <a:bodyPr/>
          <a:lstStyle/>
          <a:p>
            <a:fld id="{7FBA8691-BF85-48C3-BE8A-501EA1E6A76E}" type="datetime3">
              <a:rPr lang="en-US" sz="1400" b="1" smtClean="0">
                <a:solidFill>
                  <a:schemeClr val="bg1"/>
                </a:solidFill>
              </a:rPr>
              <a:t>23 April 2018</a:t>
            </a:fld>
            <a:endParaRPr lang="en-US" sz="1400" b="1" dirty="0">
              <a:solidFill>
                <a:schemeClr val="bg1"/>
              </a:solidFill>
            </a:endParaRPr>
          </a:p>
        </p:txBody>
      </p:sp>
      <p:sp>
        <p:nvSpPr>
          <p:cNvPr id="7" name="Slide Number Placeholder 6"/>
          <p:cNvSpPr>
            <a:spLocks noGrp="1"/>
          </p:cNvSpPr>
          <p:nvPr>
            <p:ph type="sldNum" sz="quarter" idx="12"/>
          </p:nvPr>
        </p:nvSpPr>
        <p:spPr/>
        <p:txBody>
          <a:bodyPr vert="horz" lIns="91440" tIns="45720" rIns="91440" bIns="45720" rtlCol="0" anchor="ctr"/>
          <a:lstStyle/>
          <a:p>
            <a:fld id="{6248C70F-5C6F-48B8-86F4-FE52AC0CB82A}" type="slidenum">
              <a:rPr lang="en-US" sz="1400" b="1">
                <a:solidFill>
                  <a:schemeClr val="bg1"/>
                </a:solidFill>
              </a:rPr>
              <a:pPr/>
              <a:t>13</a:t>
            </a:fld>
            <a:endParaRPr lang="en-US" sz="1400" b="1">
              <a:solidFill>
                <a:schemeClr val="bg1"/>
              </a:solidFill>
            </a:endParaRPr>
          </a:p>
        </p:txBody>
      </p:sp>
      <p:sp>
        <p:nvSpPr>
          <p:cNvPr id="8" name="TextBox 7"/>
          <p:cNvSpPr txBox="1"/>
          <p:nvPr/>
        </p:nvSpPr>
        <p:spPr>
          <a:xfrm>
            <a:off x="1961642" y="6324600"/>
            <a:ext cx="5810758" cy="400110"/>
          </a:xfrm>
          <a:prstGeom prst="rect">
            <a:avLst/>
          </a:prstGeom>
          <a:noFill/>
        </p:spPr>
        <p:txBody>
          <a:bodyPr wrap="none" rtlCol="0">
            <a:spAutoFit/>
          </a:bodyPr>
          <a:lstStyle/>
          <a:p>
            <a:r>
              <a:rPr lang="en-US" sz="2000" dirty="0" smtClean="0">
                <a:solidFill>
                  <a:schemeClr val="bg1"/>
                </a:solidFill>
              </a:rPr>
              <a:t>Sri </a:t>
            </a:r>
            <a:r>
              <a:rPr lang="en-US" sz="2000" dirty="0" err="1" smtClean="0">
                <a:solidFill>
                  <a:schemeClr val="bg1"/>
                </a:solidFill>
              </a:rPr>
              <a:t>Venkateswara</a:t>
            </a:r>
            <a:r>
              <a:rPr lang="en-US" sz="2000" dirty="0" smtClean="0">
                <a:solidFill>
                  <a:schemeClr val="bg1"/>
                </a:solidFill>
              </a:rPr>
              <a:t> College of Engineering &amp; Technology</a:t>
            </a:r>
            <a:endParaRPr lang="en-US" sz="1400" dirty="0">
              <a:solidFill>
                <a:schemeClr val="bg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1405" y="1014140"/>
            <a:ext cx="5341189" cy="4798018"/>
          </a:xfrm>
          <a:prstGeom prst="rect">
            <a:avLst/>
          </a:prstGeom>
        </p:spPr>
      </p:pic>
      <p:sp>
        <p:nvSpPr>
          <p:cNvPr id="9" name="Rectangle 8"/>
          <p:cNvSpPr/>
          <p:nvPr/>
        </p:nvSpPr>
        <p:spPr>
          <a:xfrm>
            <a:off x="0" y="23540"/>
            <a:ext cx="9144000" cy="990600"/>
          </a:xfrm>
          <a:prstGeom prst="rect">
            <a:avLst/>
          </a:prstGeom>
          <a:solidFill>
            <a:srgbClr val="26B4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Application </a:t>
            </a:r>
            <a:r>
              <a:rPr lang="en-US" sz="3200" dirty="0" smtClean="0"/>
              <a:t>Structure</a:t>
            </a:r>
            <a:endParaRPr lang="en-US" sz="3200" dirty="0"/>
          </a:p>
        </p:txBody>
      </p:sp>
    </p:spTree>
    <p:extLst>
      <p:ext uri="{BB962C8B-B14F-4D97-AF65-F5344CB8AC3E}">
        <p14:creationId xmlns:p14="http://schemas.microsoft.com/office/powerpoint/2010/main" val="1710907032"/>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5867400"/>
            <a:ext cx="9144000" cy="990600"/>
          </a:xfrm>
          <a:prstGeom prst="rect">
            <a:avLst/>
          </a:prstGeom>
          <a:solidFill>
            <a:srgbClr val="26B4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Date Placeholder 5"/>
          <p:cNvSpPr>
            <a:spLocks noGrp="1"/>
          </p:cNvSpPr>
          <p:nvPr>
            <p:ph type="dt" sz="half" idx="10"/>
          </p:nvPr>
        </p:nvSpPr>
        <p:spPr/>
        <p:txBody>
          <a:bodyPr/>
          <a:lstStyle/>
          <a:p>
            <a:fld id="{7FBA8691-BF85-48C3-BE8A-501EA1E6A76E}" type="datetime3">
              <a:rPr lang="en-US" sz="1400" b="1" smtClean="0">
                <a:solidFill>
                  <a:schemeClr val="bg1"/>
                </a:solidFill>
              </a:rPr>
              <a:t>23 April 2018</a:t>
            </a:fld>
            <a:endParaRPr lang="en-US" sz="1400" b="1" dirty="0">
              <a:solidFill>
                <a:schemeClr val="bg1"/>
              </a:solidFill>
            </a:endParaRPr>
          </a:p>
        </p:txBody>
      </p:sp>
      <p:sp>
        <p:nvSpPr>
          <p:cNvPr id="7" name="Slide Number Placeholder 6"/>
          <p:cNvSpPr>
            <a:spLocks noGrp="1"/>
          </p:cNvSpPr>
          <p:nvPr>
            <p:ph type="sldNum" sz="quarter" idx="12"/>
          </p:nvPr>
        </p:nvSpPr>
        <p:spPr/>
        <p:txBody>
          <a:bodyPr vert="horz" lIns="91440" tIns="45720" rIns="91440" bIns="45720" rtlCol="0" anchor="ctr"/>
          <a:lstStyle/>
          <a:p>
            <a:fld id="{6248C70F-5C6F-48B8-86F4-FE52AC0CB82A}" type="slidenum">
              <a:rPr lang="en-US" sz="1400" b="1">
                <a:solidFill>
                  <a:schemeClr val="bg1"/>
                </a:solidFill>
              </a:rPr>
              <a:pPr/>
              <a:t>14</a:t>
            </a:fld>
            <a:endParaRPr lang="en-US" sz="1400" b="1">
              <a:solidFill>
                <a:schemeClr val="bg1"/>
              </a:solidFill>
            </a:endParaRPr>
          </a:p>
        </p:txBody>
      </p:sp>
      <p:sp>
        <p:nvSpPr>
          <p:cNvPr id="8" name="TextBox 7"/>
          <p:cNvSpPr txBox="1"/>
          <p:nvPr/>
        </p:nvSpPr>
        <p:spPr>
          <a:xfrm>
            <a:off x="1961642" y="6324600"/>
            <a:ext cx="5810758" cy="400110"/>
          </a:xfrm>
          <a:prstGeom prst="rect">
            <a:avLst/>
          </a:prstGeom>
          <a:noFill/>
        </p:spPr>
        <p:txBody>
          <a:bodyPr wrap="none" rtlCol="0">
            <a:spAutoFit/>
          </a:bodyPr>
          <a:lstStyle/>
          <a:p>
            <a:r>
              <a:rPr lang="en-US" sz="2000" dirty="0" smtClean="0">
                <a:solidFill>
                  <a:schemeClr val="bg1"/>
                </a:solidFill>
              </a:rPr>
              <a:t>Sri </a:t>
            </a:r>
            <a:r>
              <a:rPr lang="en-US" sz="2000" dirty="0" err="1" smtClean="0">
                <a:solidFill>
                  <a:schemeClr val="bg1"/>
                </a:solidFill>
              </a:rPr>
              <a:t>Venkateswara</a:t>
            </a:r>
            <a:r>
              <a:rPr lang="en-US" sz="2000" dirty="0" smtClean="0">
                <a:solidFill>
                  <a:schemeClr val="bg1"/>
                </a:solidFill>
              </a:rPr>
              <a:t> College of Engineering &amp; Technology</a:t>
            </a:r>
            <a:endParaRPr lang="en-US" sz="1400" dirty="0">
              <a:solidFill>
                <a:schemeClr val="bg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285"/>
            <a:ext cx="9144000" cy="5570639"/>
          </a:xfrm>
          <a:prstGeom prst="rect">
            <a:avLst/>
          </a:prstGeom>
        </p:spPr>
      </p:pic>
    </p:spTree>
    <p:extLst>
      <p:ext uri="{BB962C8B-B14F-4D97-AF65-F5344CB8AC3E}">
        <p14:creationId xmlns:p14="http://schemas.microsoft.com/office/powerpoint/2010/main" val="2124824485"/>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5867400"/>
            <a:ext cx="9144000" cy="990600"/>
          </a:xfrm>
          <a:prstGeom prst="rect">
            <a:avLst/>
          </a:prstGeom>
          <a:solidFill>
            <a:srgbClr val="26B4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p:cNvSpPr>
            <a:spLocks noGrp="1"/>
          </p:cNvSpPr>
          <p:nvPr>
            <p:ph type="dt" sz="half" idx="10"/>
          </p:nvPr>
        </p:nvSpPr>
        <p:spPr/>
        <p:txBody>
          <a:bodyPr/>
          <a:lstStyle/>
          <a:p>
            <a:fld id="{7FBA8691-BF85-48C3-BE8A-501EA1E6A76E}" type="datetime3">
              <a:rPr lang="en-US" sz="1400" b="1" smtClean="0">
                <a:solidFill>
                  <a:schemeClr val="bg1"/>
                </a:solidFill>
              </a:rPr>
              <a:t>23 April 2018</a:t>
            </a:fld>
            <a:endParaRPr lang="en-US" sz="1400" b="1" dirty="0">
              <a:solidFill>
                <a:schemeClr val="bg1"/>
              </a:solidFill>
            </a:endParaRPr>
          </a:p>
        </p:txBody>
      </p:sp>
      <p:sp>
        <p:nvSpPr>
          <p:cNvPr id="7" name="Slide Number Placeholder 6"/>
          <p:cNvSpPr>
            <a:spLocks noGrp="1"/>
          </p:cNvSpPr>
          <p:nvPr>
            <p:ph type="sldNum" sz="quarter" idx="12"/>
          </p:nvPr>
        </p:nvSpPr>
        <p:spPr/>
        <p:txBody>
          <a:bodyPr vert="horz" lIns="91440" tIns="45720" rIns="91440" bIns="45720" rtlCol="0" anchor="ctr"/>
          <a:lstStyle/>
          <a:p>
            <a:fld id="{6248C70F-5C6F-48B8-86F4-FE52AC0CB82A}" type="slidenum">
              <a:rPr lang="en-US" sz="1400" b="1">
                <a:solidFill>
                  <a:schemeClr val="bg1"/>
                </a:solidFill>
              </a:rPr>
              <a:pPr/>
              <a:t>15</a:t>
            </a:fld>
            <a:endParaRPr lang="en-US" sz="1400" b="1">
              <a:solidFill>
                <a:schemeClr val="bg1"/>
              </a:solidFill>
            </a:endParaRPr>
          </a:p>
        </p:txBody>
      </p:sp>
      <p:sp>
        <p:nvSpPr>
          <p:cNvPr id="8" name="TextBox 7"/>
          <p:cNvSpPr txBox="1"/>
          <p:nvPr/>
        </p:nvSpPr>
        <p:spPr>
          <a:xfrm>
            <a:off x="1961642" y="6324600"/>
            <a:ext cx="5810758" cy="400110"/>
          </a:xfrm>
          <a:prstGeom prst="rect">
            <a:avLst/>
          </a:prstGeom>
          <a:noFill/>
        </p:spPr>
        <p:txBody>
          <a:bodyPr wrap="none" rtlCol="0">
            <a:spAutoFit/>
          </a:bodyPr>
          <a:lstStyle/>
          <a:p>
            <a:r>
              <a:rPr lang="en-US" sz="2000" dirty="0" smtClean="0">
                <a:solidFill>
                  <a:schemeClr val="bg1"/>
                </a:solidFill>
              </a:rPr>
              <a:t>Sri </a:t>
            </a:r>
            <a:r>
              <a:rPr lang="en-US" sz="2000" dirty="0" err="1" smtClean="0">
                <a:solidFill>
                  <a:schemeClr val="bg1"/>
                </a:solidFill>
              </a:rPr>
              <a:t>Venkateswara</a:t>
            </a:r>
            <a:r>
              <a:rPr lang="en-US" sz="2000" dirty="0" smtClean="0">
                <a:solidFill>
                  <a:schemeClr val="bg1"/>
                </a:solidFill>
              </a:rPr>
              <a:t> College of Engineering &amp; Technology</a:t>
            </a:r>
            <a:endParaRPr lang="en-US" sz="1400" dirty="0">
              <a:solidFill>
                <a:schemeClr val="bg1"/>
              </a:solidFill>
            </a:endParaRPr>
          </a:p>
        </p:txBody>
      </p:sp>
      <p:sp>
        <p:nvSpPr>
          <p:cNvPr id="9" name="TextBox 8"/>
          <p:cNvSpPr txBox="1"/>
          <p:nvPr/>
        </p:nvSpPr>
        <p:spPr>
          <a:xfrm>
            <a:off x="-13855" y="-60531"/>
            <a:ext cx="9157855" cy="1045223"/>
          </a:xfrm>
          <a:prstGeom prst="rect">
            <a:avLst/>
          </a:prstGeom>
          <a:solidFill>
            <a:srgbClr val="26B499"/>
          </a:solidFill>
        </p:spPr>
        <p:txBody>
          <a:bodyPr wrap="square" rtlCol="0" anchor="ctr">
            <a:spAutoFit/>
          </a:bodyPr>
          <a:lstStyle/>
          <a:p>
            <a:pPr algn="ctr">
              <a:lnSpc>
                <a:spcPct val="200000"/>
              </a:lnSpc>
            </a:pPr>
            <a:r>
              <a:rPr lang="en-GB" sz="3600" dirty="0" smtClean="0">
                <a:ln w="0"/>
                <a:solidFill>
                  <a:schemeClr val="bg1"/>
                </a:solidFill>
                <a:effectLst>
                  <a:outerShdw blurRad="38100" dist="19050" dir="2700000" algn="tl" rotWithShape="0">
                    <a:schemeClr val="dk1">
                      <a:alpha val="40000"/>
                    </a:schemeClr>
                  </a:outerShdw>
                </a:effectLst>
              </a:rPr>
              <a:t>Screenshots</a:t>
            </a:r>
            <a:endParaRPr lang="en-GB" sz="3600" dirty="0">
              <a:ln w="0"/>
              <a:solidFill>
                <a:schemeClr val="bg1"/>
              </a:solidFill>
              <a:effectLst>
                <a:outerShdw blurRad="38100" dist="19050" dir="2700000" algn="tl" rotWithShape="0">
                  <a:schemeClr val="dk1">
                    <a:alpha val="40000"/>
                  </a:schemeClr>
                </a:outerShdw>
              </a:effectLst>
            </a:endParaRPr>
          </a:p>
        </p:txBody>
      </p:sp>
      <p:pic>
        <p:nvPicPr>
          <p:cNvPr id="10" name="Content Placeholder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7918" y="1233059"/>
            <a:ext cx="2447627" cy="4351338"/>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4600" y="1233059"/>
            <a:ext cx="2447627" cy="4351338"/>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48186" y="1244387"/>
            <a:ext cx="2447628" cy="4351338"/>
          </a:xfrm>
          <a:prstGeom prst="rect">
            <a:avLst/>
          </a:prstGeom>
        </p:spPr>
      </p:pic>
    </p:spTree>
    <p:extLst>
      <p:ext uri="{BB962C8B-B14F-4D97-AF65-F5344CB8AC3E}">
        <p14:creationId xmlns:p14="http://schemas.microsoft.com/office/powerpoint/2010/main" val="2676593582"/>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5867400"/>
            <a:ext cx="9144000" cy="990600"/>
          </a:xfrm>
          <a:prstGeom prst="rect">
            <a:avLst/>
          </a:prstGeom>
          <a:solidFill>
            <a:srgbClr val="26B4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p:cNvSpPr>
            <a:spLocks noGrp="1"/>
          </p:cNvSpPr>
          <p:nvPr>
            <p:ph type="dt" sz="half" idx="10"/>
          </p:nvPr>
        </p:nvSpPr>
        <p:spPr/>
        <p:txBody>
          <a:bodyPr/>
          <a:lstStyle/>
          <a:p>
            <a:fld id="{7FBA8691-BF85-48C3-BE8A-501EA1E6A76E}" type="datetime3">
              <a:rPr lang="en-US" sz="1400" b="1" smtClean="0">
                <a:solidFill>
                  <a:schemeClr val="bg1"/>
                </a:solidFill>
              </a:rPr>
              <a:t>23 April 2018</a:t>
            </a:fld>
            <a:endParaRPr lang="en-US" sz="1400" b="1" dirty="0">
              <a:solidFill>
                <a:schemeClr val="bg1"/>
              </a:solidFill>
            </a:endParaRPr>
          </a:p>
        </p:txBody>
      </p:sp>
      <p:sp>
        <p:nvSpPr>
          <p:cNvPr id="7" name="Slide Number Placeholder 6"/>
          <p:cNvSpPr>
            <a:spLocks noGrp="1"/>
          </p:cNvSpPr>
          <p:nvPr>
            <p:ph type="sldNum" sz="quarter" idx="12"/>
          </p:nvPr>
        </p:nvSpPr>
        <p:spPr/>
        <p:txBody>
          <a:bodyPr vert="horz" lIns="91440" tIns="45720" rIns="91440" bIns="45720" rtlCol="0" anchor="ctr"/>
          <a:lstStyle/>
          <a:p>
            <a:fld id="{6248C70F-5C6F-48B8-86F4-FE52AC0CB82A}" type="slidenum">
              <a:rPr lang="en-US" sz="1400" b="1">
                <a:solidFill>
                  <a:schemeClr val="bg1"/>
                </a:solidFill>
              </a:rPr>
              <a:pPr/>
              <a:t>16</a:t>
            </a:fld>
            <a:endParaRPr lang="en-US" sz="1400" b="1">
              <a:solidFill>
                <a:schemeClr val="bg1"/>
              </a:solidFill>
            </a:endParaRPr>
          </a:p>
        </p:txBody>
      </p:sp>
      <p:sp>
        <p:nvSpPr>
          <p:cNvPr id="8" name="TextBox 7"/>
          <p:cNvSpPr txBox="1"/>
          <p:nvPr/>
        </p:nvSpPr>
        <p:spPr>
          <a:xfrm>
            <a:off x="1961642" y="6324600"/>
            <a:ext cx="5810758" cy="400110"/>
          </a:xfrm>
          <a:prstGeom prst="rect">
            <a:avLst/>
          </a:prstGeom>
          <a:noFill/>
        </p:spPr>
        <p:txBody>
          <a:bodyPr wrap="none" rtlCol="0">
            <a:spAutoFit/>
          </a:bodyPr>
          <a:lstStyle/>
          <a:p>
            <a:r>
              <a:rPr lang="en-US" sz="2000" dirty="0" smtClean="0">
                <a:solidFill>
                  <a:schemeClr val="bg1"/>
                </a:solidFill>
              </a:rPr>
              <a:t>Sri </a:t>
            </a:r>
            <a:r>
              <a:rPr lang="en-US" sz="2000" dirty="0" err="1" smtClean="0">
                <a:solidFill>
                  <a:schemeClr val="bg1"/>
                </a:solidFill>
              </a:rPr>
              <a:t>Venkateswara</a:t>
            </a:r>
            <a:r>
              <a:rPr lang="en-US" sz="2000" dirty="0" smtClean="0">
                <a:solidFill>
                  <a:schemeClr val="bg1"/>
                </a:solidFill>
              </a:rPr>
              <a:t> College of Engineering &amp; Technology</a:t>
            </a:r>
            <a:endParaRPr lang="en-US" sz="1400" dirty="0">
              <a:solidFill>
                <a:schemeClr val="bg1"/>
              </a:solidFill>
            </a:endParaRPr>
          </a:p>
        </p:txBody>
      </p:sp>
      <p:sp>
        <p:nvSpPr>
          <p:cNvPr id="9" name="TextBox 8"/>
          <p:cNvSpPr txBox="1"/>
          <p:nvPr/>
        </p:nvSpPr>
        <p:spPr>
          <a:xfrm>
            <a:off x="-13855" y="-60531"/>
            <a:ext cx="9157855" cy="1045223"/>
          </a:xfrm>
          <a:prstGeom prst="rect">
            <a:avLst/>
          </a:prstGeom>
          <a:solidFill>
            <a:srgbClr val="26B499"/>
          </a:solidFill>
        </p:spPr>
        <p:txBody>
          <a:bodyPr wrap="square" rtlCol="0" anchor="ctr">
            <a:spAutoFit/>
          </a:bodyPr>
          <a:lstStyle/>
          <a:p>
            <a:pPr algn="ctr">
              <a:lnSpc>
                <a:spcPct val="200000"/>
              </a:lnSpc>
            </a:pPr>
            <a:r>
              <a:rPr lang="en-GB" sz="3600" dirty="0" smtClean="0">
                <a:ln w="0"/>
                <a:solidFill>
                  <a:schemeClr val="bg1"/>
                </a:solidFill>
                <a:effectLst>
                  <a:outerShdw blurRad="38100" dist="19050" dir="2700000" algn="tl" rotWithShape="0">
                    <a:schemeClr val="dk1">
                      <a:alpha val="40000"/>
                    </a:schemeClr>
                  </a:outerShdw>
                </a:effectLst>
              </a:rPr>
              <a:t>Screenshots</a:t>
            </a:r>
            <a:endParaRPr lang="en-GB" sz="3600" dirty="0">
              <a:ln w="0"/>
              <a:solidFill>
                <a:schemeClr val="bg1"/>
              </a:solidFill>
              <a:effectLst>
                <a:outerShdw blurRad="38100" dist="19050" dir="2700000" algn="tl" rotWithShape="0">
                  <a:schemeClr val="dk1">
                    <a:alpha val="40000"/>
                  </a:schemeClr>
                </a:outerShdw>
              </a:effectLst>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16" y="1676399"/>
            <a:ext cx="2047520" cy="3497167"/>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8400" y="1628437"/>
            <a:ext cx="1994136" cy="354513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24400" y="1648690"/>
            <a:ext cx="1912848" cy="3524877"/>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29112" y="1648690"/>
            <a:ext cx="2062488" cy="3524877"/>
          </a:xfrm>
          <a:prstGeom prst="rect">
            <a:avLst/>
          </a:prstGeom>
        </p:spPr>
      </p:pic>
    </p:spTree>
    <p:extLst>
      <p:ext uri="{BB962C8B-B14F-4D97-AF65-F5344CB8AC3E}">
        <p14:creationId xmlns:p14="http://schemas.microsoft.com/office/powerpoint/2010/main" val="1204159862"/>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5867400"/>
            <a:ext cx="9144000" cy="990600"/>
          </a:xfrm>
          <a:prstGeom prst="rect">
            <a:avLst/>
          </a:prstGeom>
          <a:solidFill>
            <a:srgbClr val="26B4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p:cNvSpPr>
            <a:spLocks noGrp="1"/>
          </p:cNvSpPr>
          <p:nvPr>
            <p:ph type="dt" sz="half" idx="10"/>
          </p:nvPr>
        </p:nvSpPr>
        <p:spPr/>
        <p:txBody>
          <a:bodyPr/>
          <a:lstStyle/>
          <a:p>
            <a:fld id="{7FBA8691-BF85-48C3-BE8A-501EA1E6A76E}" type="datetime3">
              <a:rPr lang="en-US" sz="1400" b="1" smtClean="0">
                <a:solidFill>
                  <a:schemeClr val="bg1"/>
                </a:solidFill>
              </a:rPr>
              <a:t>23 April 2018</a:t>
            </a:fld>
            <a:endParaRPr lang="en-US" sz="1400" b="1" dirty="0">
              <a:solidFill>
                <a:schemeClr val="bg1"/>
              </a:solidFill>
            </a:endParaRPr>
          </a:p>
        </p:txBody>
      </p:sp>
      <p:sp>
        <p:nvSpPr>
          <p:cNvPr id="7" name="Slide Number Placeholder 6"/>
          <p:cNvSpPr>
            <a:spLocks noGrp="1"/>
          </p:cNvSpPr>
          <p:nvPr>
            <p:ph type="sldNum" sz="quarter" idx="12"/>
          </p:nvPr>
        </p:nvSpPr>
        <p:spPr/>
        <p:txBody>
          <a:bodyPr vert="horz" lIns="91440" tIns="45720" rIns="91440" bIns="45720" rtlCol="0" anchor="ctr"/>
          <a:lstStyle/>
          <a:p>
            <a:fld id="{6248C70F-5C6F-48B8-86F4-FE52AC0CB82A}" type="slidenum">
              <a:rPr lang="en-US" sz="1400" b="1">
                <a:solidFill>
                  <a:schemeClr val="bg1"/>
                </a:solidFill>
              </a:rPr>
              <a:pPr/>
              <a:t>17</a:t>
            </a:fld>
            <a:endParaRPr lang="en-US" sz="1400" b="1">
              <a:solidFill>
                <a:schemeClr val="bg1"/>
              </a:solidFill>
            </a:endParaRPr>
          </a:p>
        </p:txBody>
      </p:sp>
      <p:sp>
        <p:nvSpPr>
          <p:cNvPr id="8" name="TextBox 7"/>
          <p:cNvSpPr txBox="1"/>
          <p:nvPr/>
        </p:nvSpPr>
        <p:spPr>
          <a:xfrm>
            <a:off x="1961642" y="6324600"/>
            <a:ext cx="5810758" cy="400110"/>
          </a:xfrm>
          <a:prstGeom prst="rect">
            <a:avLst/>
          </a:prstGeom>
          <a:noFill/>
        </p:spPr>
        <p:txBody>
          <a:bodyPr wrap="none" rtlCol="0">
            <a:spAutoFit/>
          </a:bodyPr>
          <a:lstStyle/>
          <a:p>
            <a:r>
              <a:rPr lang="en-US" sz="2000" dirty="0" smtClean="0">
                <a:solidFill>
                  <a:schemeClr val="bg1"/>
                </a:solidFill>
              </a:rPr>
              <a:t>Sri </a:t>
            </a:r>
            <a:r>
              <a:rPr lang="en-US" sz="2000" dirty="0" err="1" smtClean="0">
                <a:solidFill>
                  <a:schemeClr val="bg1"/>
                </a:solidFill>
              </a:rPr>
              <a:t>Venkateswara</a:t>
            </a:r>
            <a:r>
              <a:rPr lang="en-US" sz="2000" dirty="0" smtClean="0">
                <a:solidFill>
                  <a:schemeClr val="bg1"/>
                </a:solidFill>
              </a:rPr>
              <a:t> College of Engineering &amp; Technology</a:t>
            </a:r>
            <a:endParaRPr lang="en-US" sz="1400" dirty="0">
              <a:solidFill>
                <a:schemeClr val="bg1"/>
              </a:solidFill>
            </a:endParaRPr>
          </a:p>
        </p:txBody>
      </p:sp>
      <p:sp>
        <p:nvSpPr>
          <p:cNvPr id="9" name="TextBox 8"/>
          <p:cNvSpPr txBox="1"/>
          <p:nvPr/>
        </p:nvSpPr>
        <p:spPr>
          <a:xfrm>
            <a:off x="-13855" y="-60531"/>
            <a:ext cx="9157855" cy="1045223"/>
          </a:xfrm>
          <a:prstGeom prst="rect">
            <a:avLst/>
          </a:prstGeom>
          <a:solidFill>
            <a:srgbClr val="26B499"/>
          </a:solidFill>
        </p:spPr>
        <p:txBody>
          <a:bodyPr wrap="square" rtlCol="0" anchor="ctr">
            <a:spAutoFit/>
          </a:bodyPr>
          <a:lstStyle/>
          <a:p>
            <a:pPr algn="ctr">
              <a:lnSpc>
                <a:spcPct val="200000"/>
              </a:lnSpc>
            </a:pPr>
            <a:r>
              <a:rPr lang="en-GB" sz="3600" dirty="0" smtClean="0">
                <a:ln w="0"/>
                <a:solidFill>
                  <a:schemeClr val="bg1"/>
                </a:solidFill>
                <a:effectLst>
                  <a:outerShdw blurRad="38100" dist="19050" dir="2700000" algn="tl" rotWithShape="0">
                    <a:schemeClr val="dk1">
                      <a:alpha val="40000"/>
                    </a:schemeClr>
                  </a:outerShdw>
                </a:effectLst>
              </a:rPr>
              <a:t>Screenshots</a:t>
            </a:r>
            <a:endParaRPr lang="en-GB" sz="3600" dirty="0">
              <a:ln w="0"/>
              <a:solidFill>
                <a:schemeClr val="bg1"/>
              </a:solidFill>
              <a:effectLst>
                <a:outerShdw blurRad="38100" dist="19050" dir="2700000" algn="tl" rotWithShape="0">
                  <a:schemeClr val="dk1">
                    <a:alpha val="40000"/>
                  </a:schemeClr>
                </a:outerShdw>
              </a:effectLst>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9056" y="1274171"/>
            <a:ext cx="2282358" cy="4057524"/>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2800" y="1274171"/>
            <a:ext cx="2286000" cy="4063999"/>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93644" y="1267243"/>
            <a:ext cx="2289896" cy="4070927"/>
          </a:xfrm>
          <a:prstGeom prst="rect">
            <a:avLst/>
          </a:prstGeom>
        </p:spPr>
      </p:pic>
    </p:spTree>
    <p:extLst>
      <p:ext uri="{BB962C8B-B14F-4D97-AF65-F5344CB8AC3E}">
        <p14:creationId xmlns:p14="http://schemas.microsoft.com/office/powerpoint/2010/main" val="171336055"/>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5867400"/>
            <a:ext cx="9144000" cy="990600"/>
          </a:xfrm>
          <a:prstGeom prst="rect">
            <a:avLst/>
          </a:prstGeom>
          <a:solidFill>
            <a:srgbClr val="26B4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p:cNvSpPr>
            <a:spLocks noGrp="1"/>
          </p:cNvSpPr>
          <p:nvPr>
            <p:ph type="dt" sz="half" idx="10"/>
          </p:nvPr>
        </p:nvSpPr>
        <p:spPr/>
        <p:txBody>
          <a:bodyPr/>
          <a:lstStyle/>
          <a:p>
            <a:fld id="{7FBA8691-BF85-48C3-BE8A-501EA1E6A76E}" type="datetime3">
              <a:rPr lang="en-US" sz="1400" b="1" smtClean="0">
                <a:solidFill>
                  <a:schemeClr val="bg1"/>
                </a:solidFill>
              </a:rPr>
              <a:t>23 April 2018</a:t>
            </a:fld>
            <a:endParaRPr lang="en-US" sz="1400" b="1" dirty="0">
              <a:solidFill>
                <a:schemeClr val="bg1"/>
              </a:solidFill>
            </a:endParaRPr>
          </a:p>
        </p:txBody>
      </p:sp>
      <p:sp>
        <p:nvSpPr>
          <p:cNvPr id="7" name="Slide Number Placeholder 6"/>
          <p:cNvSpPr>
            <a:spLocks noGrp="1"/>
          </p:cNvSpPr>
          <p:nvPr>
            <p:ph type="sldNum" sz="quarter" idx="12"/>
          </p:nvPr>
        </p:nvSpPr>
        <p:spPr/>
        <p:txBody>
          <a:bodyPr vert="horz" lIns="91440" tIns="45720" rIns="91440" bIns="45720" rtlCol="0" anchor="ctr"/>
          <a:lstStyle/>
          <a:p>
            <a:fld id="{6248C70F-5C6F-48B8-86F4-FE52AC0CB82A}" type="slidenum">
              <a:rPr lang="en-US" sz="1400" b="1">
                <a:solidFill>
                  <a:schemeClr val="bg1"/>
                </a:solidFill>
              </a:rPr>
              <a:pPr/>
              <a:t>18</a:t>
            </a:fld>
            <a:endParaRPr lang="en-US" sz="1400" b="1">
              <a:solidFill>
                <a:schemeClr val="bg1"/>
              </a:solidFill>
            </a:endParaRPr>
          </a:p>
        </p:txBody>
      </p:sp>
      <p:sp>
        <p:nvSpPr>
          <p:cNvPr id="8" name="TextBox 7"/>
          <p:cNvSpPr txBox="1"/>
          <p:nvPr/>
        </p:nvSpPr>
        <p:spPr>
          <a:xfrm>
            <a:off x="1961642" y="6324600"/>
            <a:ext cx="5810758" cy="400110"/>
          </a:xfrm>
          <a:prstGeom prst="rect">
            <a:avLst/>
          </a:prstGeom>
          <a:noFill/>
        </p:spPr>
        <p:txBody>
          <a:bodyPr wrap="none" rtlCol="0">
            <a:spAutoFit/>
          </a:bodyPr>
          <a:lstStyle/>
          <a:p>
            <a:r>
              <a:rPr lang="en-US" sz="2000" dirty="0" smtClean="0">
                <a:solidFill>
                  <a:schemeClr val="bg1"/>
                </a:solidFill>
              </a:rPr>
              <a:t>Sri </a:t>
            </a:r>
            <a:r>
              <a:rPr lang="en-US" sz="2000" dirty="0" err="1" smtClean="0">
                <a:solidFill>
                  <a:schemeClr val="bg1"/>
                </a:solidFill>
              </a:rPr>
              <a:t>Venkateswara</a:t>
            </a:r>
            <a:r>
              <a:rPr lang="en-US" sz="2000" dirty="0" smtClean="0">
                <a:solidFill>
                  <a:schemeClr val="bg1"/>
                </a:solidFill>
              </a:rPr>
              <a:t> College of Engineering &amp; Technology</a:t>
            </a:r>
            <a:endParaRPr lang="en-US" sz="1400" dirty="0">
              <a:solidFill>
                <a:schemeClr val="bg1"/>
              </a:solidFill>
            </a:endParaRPr>
          </a:p>
        </p:txBody>
      </p:sp>
      <p:sp>
        <p:nvSpPr>
          <p:cNvPr id="9" name="TextBox 8"/>
          <p:cNvSpPr txBox="1"/>
          <p:nvPr/>
        </p:nvSpPr>
        <p:spPr>
          <a:xfrm>
            <a:off x="-13855" y="-60531"/>
            <a:ext cx="9157855" cy="1045223"/>
          </a:xfrm>
          <a:prstGeom prst="rect">
            <a:avLst/>
          </a:prstGeom>
          <a:solidFill>
            <a:srgbClr val="26B499"/>
          </a:solidFill>
        </p:spPr>
        <p:txBody>
          <a:bodyPr wrap="square" rtlCol="0" anchor="ctr">
            <a:spAutoFit/>
          </a:bodyPr>
          <a:lstStyle/>
          <a:p>
            <a:pPr algn="ctr">
              <a:lnSpc>
                <a:spcPct val="200000"/>
              </a:lnSpc>
            </a:pPr>
            <a:r>
              <a:rPr lang="en-GB" sz="3600" dirty="0" smtClean="0">
                <a:ln w="0"/>
                <a:solidFill>
                  <a:schemeClr val="bg1"/>
                </a:solidFill>
                <a:effectLst>
                  <a:outerShdw blurRad="38100" dist="19050" dir="2700000" algn="tl" rotWithShape="0">
                    <a:schemeClr val="dk1">
                      <a:alpha val="40000"/>
                    </a:schemeClr>
                  </a:outerShdw>
                </a:effectLst>
              </a:rPr>
              <a:t>Screenshots</a:t>
            </a:r>
            <a:endParaRPr lang="en-GB" sz="3600" dirty="0">
              <a:ln w="0"/>
              <a:solidFill>
                <a:schemeClr val="bg1"/>
              </a:solidFill>
              <a:effectLst>
                <a:outerShdw blurRad="38100" dist="19050" dir="2700000" algn="tl" rotWithShape="0">
                  <a:schemeClr val="dk1">
                    <a:alpha val="40000"/>
                  </a:schemeClr>
                </a:outerShdw>
              </a:effectLst>
            </a:endParaRPr>
          </a:p>
        </p:txBody>
      </p:sp>
      <p:pic>
        <p:nvPicPr>
          <p:cNvPr id="10" name="image24.png"/>
          <p:cNvPicPr/>
          <p:nvPr/>
        </p:nvPicPr>
        <p:blipFill>
          <a:blip r:embed="rId2"/>
          <a:srcRect/>
          <a:stretch>
            <a:fillRect/>
          </a:stretch>
        </p:blipFill>
        <p:spPr>
          <a:xfrm>
            <a:off x="990600" y="1177792"/>
            <a:ext cx="7315200" cy="4546157"/>
          </a:xfrm>
          <a:prstGeom prst="rect">
            <a:avLst/>
          </a:prstGeom>
          <a:ln/>
        </p:spPr>
      </p:pic>
    </p:spTree>
    <p:extLst>
      <p:ext uri="{BB962C8B-B14F-4D97-AF65-F5344CB8AC3E}">
        <p14:creationId xmlns:p14="http://schemas.microsoft.com/office/powerpoint/2010/main" val="2099764207"/>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5867400"/>
            <a:ext cx="9144000" cy="990600"/>
          </a:xfrm>
          <a:prstGeom prst="rect">
            <a:avLst/>
          </a:prstGeom>
          <a:solidFill>
            <a:srgbClr val="26B4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p:cNvSpPr>
            <a:spLocks noGrp="1"/>
          </p:cNvSpPr>
          <p:nvPr>
            <p:ph type="dt" sz="half" idx="10"/>
          </p:nvPr>
        </p:nvSpPr>
        <p:spPr/>
        <p:txBody>
          <a:bodyPr/>
          <a:lstStyle/>
          <a:p>
            <a:fld id="{7FBA8691-BF85-48C3-BE8A-501EA1E6A76E}" type="datetime3">
              <a:rPr lang="en-US" sz="1400" b="1" smtClean="0">
                <a:solidFill>
                  <a:schemeClr val="bg1"/>
                </a:solidFill>
              </a:rPr>
              <a:t>23 April 2018</a:t>
            </a:fld>
            <a:endParaRPr lang="en-US" sz="1400" b="1" dirty="0">
              <a:solidFill>
                <a:schemeClr val="bg1"/>
              </a:solidFill>
            </a:endParaRPr>
          </a:p>
        </p:txBody>
      </p:sp>
      <p:sp>
        <p:nvSpPr>
          <p:cNvPr id="7" name="Slide Number Placeholder 6"/>
          <p:cNvSpPr>
            <a:spLocks noGrp="1"/>
          </p:cNvSpPr>
          <p:nvPr>
            <p:ph type="sldNum" sz="quarter" idx="12"/>
          </p:nvPr>
        </p:nvSpPr>
        <p:spPr/>
        <p:txBody>
          <a:bodyPr vert="horz" lIns="91440" tIns="45720" rIns="91440" bIns="45720" rtlCol="0" anchor="ctr"/>
          <a:lstStyle/>
          <a:p>
            <a:fld id="{6248C70F-5C6F-48B8-86F4-FE52AC0CB82A}" type="slidenum">
              <a:rPr lang="en-US" sz="1400" b="1">
                <a:solidFill>
                  <a:schemeClr val="bg1"/>
                </a:solidFill>
              </a:rPr>
              <a:pPr/>
              <a:t>19</a:t>
            </a:fld>
            <a:endParaRPr lang="en-US" sz="1400" b="1">
              <a:solidFill>
                <a:schemeClr val="bg1"/>
              </a:solidFill>
            </a:endParaRPr>
          </a:p>
        </p:txBody>
      </p:sp>
      <p:sp>
        <p:nvSpPr>
          <p:cNvPr id="8" name="TextBox 7"/>
          <p:cNvSpPr txBox="1"/>
          <p:nvPr/>
        </p:nvSpPr>
        <p:spPr>
          <a:xfrm>
            <a:off x="1961642" y="6324600"/>
            <a:ext cx="5810758" cy="400110"/>
          </a:xfrm>
          <a:prstGeom prst="rect">
            <a:avLst/>
          </a:prstGeom>
          <a:noFill/>
        </p:spPr>
        <p:txBody>
          <a:bodyPr wrap="none" rtlCol="0">
            <a:spAutoFit/>
          </a:bodyPr>
          <a:lstStyle/>
          <a:p>
            <a:r>
              <a:rPr lang="en-US" sz="2000" dirty="0" smtClean="0">
                <a:solidFill>
                  <a:schemeClr val="bg1"/>
                </a:solidFill>
              </a:rPr>
              <a:t>Sri </a:t>
            </a:r>
            <a:r>
              <a:rPr lang="en-US" sz="2000" dirty="0" err="1" smtClean="0">
                <a:solidFill>
                  <a:schemeClr val="bg1"/>
                </a:solidFill>
              </a:rPr>
              <a:t>Venkateswara</a:t>
            </a:r>
            <a:r>
              <a:rPr lang="en-US" sz="2000" dirty="0" smtClean="0">
                <a:solidFill>
                  <a:schemeClr val="bg1"/>
                </a:solidFill>
              </a:rPr>
              <a:t> College of Engineering &amp; Technology</a:t>
            </a:r>
            <a:endParaRPr lang="en-US" sz="1400" dirty="0">
              <a:solidFill>
                <a:schemeClr val="bg1"/>
              </a:solidFill>
            </a:endParaRPr>
          </a:p>
        </p:txBody>
      </p:sp>
      <p:sp>
        <p:nvSpPr>
          <p:cNvPr id="9" name="TextBox 8"/>
          <p:cNvSpPr txBox="1"/>
          <p:nvPr/>
        </p:nvSpPr>
        <p:spPr>
          <a:xfrm>
            <a:off x="-13855" y="-60531"/>
            <a:ext cx="9157855" cy="1045223"/>
          </a:xfrm>
          <a:prstGeom prst="rect">
            <a:avLst/>
          </a:prstGeom>
          <a:solidFill>
            <a:srgbClr val="26B499"/>
          </a:solidFill>
        </p:spPr>
        <p:txBody>
          <a:bodyPr wrap="square" rtlCol="0" anchor="ctr">
            <a:spAutoFit/>
          </a:bodyPr>
          <a:lstStyle/>
          <a:p>
            <a:pPr algn="ctr">
              <a:lnSpc>
                <a:spcPct val="200000"/>
              </a:lnSpc>
            </a:pPr>
            <a:r>
              <a:rPr lang="en-GB" sz="3600" dirty="0" smtClean="0">
                <a:ln w="0"/>
                <a:solidFill>
                  <a:schemeClr val="bg1"/>
                </a:solidFill>
                <a:effectLst>
                  <a:outerShdw blurRad="38100" dist="19050" dir="2700000" algn="tl" rotWithShape="0">
                    <a:schemeClr val="dk1">
                      <a:alpha val="40000"/>
                    </a:schemeClr>
                  </a:outerShdw>
                </a:effectLst>
              </a:rPr>
              <a:t>Screenshots</a:t>
            </a:r>
            <a:endParaRPr lang="en-GB" sz="3600" dirty="0">
              <a:ln w="0"/>
              <a:solidFill>
                <a:schemeClr val="bg1"/>
              </a:solidFill>
              <a:effectLst>
                <a:outerShdw blurRad="38100" dist="19050" dir="2700000" algn="tl" rotWithShape="0">
                  <a:schemeClr val="dk1">
                    <a:alpha val="40000"/>
                  </a:schemeClr>
                </a:outerShdw>
              </a:effectLst>
            </a:endParaRPr>
          </a:p>
        </p:txBody>
      </p:sp>
      <p:pic>
        <p:nvPicPr>
          <p:cNvPr id="11" name="image25.png"/>
          <p:cNvPicPr/>
          <p:nvPr/>
        </p:nvPicPr>
        <p:blipFill>
          <a:blip r:embed="rId2"/>
          <a:srcRect/>
          <a:stretch>
            <a:fillRect/>
          </a:stretch>
        </p:blipFill>
        <p:spPr>
          <a:xfrm>
            <a:off x="381000" y="1219200"/>
            <a:ext cx="8305800" cy="4267200"/>
          </a:xfrm>
          <a:prstGeom prst="rect">
            <a:avLst/>
          </a:prstGeom>
          <a:ln/>
        </p:spPr>
      </p:pic>
    </p:spTree>
    <p:extLst>
      <p:ext uri="{BB962C8B-B14F-4D97-AF65-F5344CB8AC3E}">
        <p14:creationId xmlns:p14="http://schemas.microsoft.com/office/powerpoint/2010/main" val="1653960985"/>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5867400"/>
            <a:ext cx="9144000" cy="990600"/>
          </a:xfrm>
          <a:prstGeom prst="rect">
            <a:avLst/>
          </a:prstGeom>
          <a:solidFill>
            <a:srgbClr val="26B4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p:cNvSpPr>
            <a:spLocks noGrp="1"/>
          </p:cNvSpPr>
          <p:nvPr>
            <p:ph type="dt" sz="half" idx="10"/>
          </p:nvPr>
        </p:nvSpPr>
        <p:spPr/>
        <p:txBody>
          <a:bodyPr/>
          <a:lstStyle/>
          <a:p>
            <a:fld id="{D71E874A-0BDC-4D18-BD14-3ED70946078E}" type="datetime3">
              <a:rPr lang="en-US" sz="1400" b="1" smtClean="0">
                <a:solidFill>
                  <a:schemeClr val="bg1"/>
                </a:solidFill>
              </a:rPr>
              <a:t>23 April 2018</a:t>
            </a:fld>
            <a:endParaRPr lang="en-US" sz="1400" b="1" dirty="0">
              <a:solidFill>
                <a:schemeClr val="bg1"/>
              </a:solidFill>
            </a:endParaRPr>
          </a:p>
        </p:txBody>
      </p:sp>
      <p:sp>
        <p:nvSpPr>
          <p:cNvPr id="7" name="Slide Number Placeholder 6"/>
          <p:cNvSpPr>
            <a:spLocks noGrp="1"/>
          </p:cNvSpPr>
          <p:nvPr>
            <p:ph type="sldNum" sz="quarter" idx="12"/>
          </p:nvPr>
        </p:nvSpPr>
        <p:spPr/>
        <p:txBody>
          <a:bodyPr vert="horz" lIns="91440" tIns="45720" rIns="91440" bIns="45720" rtlCol="0" anchor="ctr"/>
          <a:lstStyle/>
          <a:p>
            <a:fld id="{6248C70F-5C6F-48B8-86F4-FE52AC0CB82A}" type="slidenum">
              <a:rPr lang="en-US" sz="1400" b="1">
                <a:solidFill>
                  <a:schemeClr val="bg1"/>
                </a:solidFill>
              </a:rPr>
              <a:pPr/>
              <a:t>2</a:t>
            </a:fld>
            <a:endParaRPr lang="en-US" sz="1400" b="1">
              <a:solidFill>
                <a:schemeClr val="bg1"/>
              </a:solidFill>
            </a:endParaRPr>
          </a:p>
        </p:txBody>
      </p:sp>
      <p:sp>
        <p:nvSpPr>
          <p:cNvPr id="8" name="TextBox 7"/>
          <p:cNvSpPr txBox="1"/>
          <p:nvPr/>
        </p:nvSpPr>
        <p:spPr>
          <a:xfrm>
            <a:off x="1961642" y="6324600"/>
            <a:ext cx="5810758" cy="400110"/>
          </a:xfrm>
          <a:prstGeom prst="rect">
            <a:avLst/>
          </a:prstGeom>
          <a:noFill/>
        </p:spPr>
        <p:txBody>
          <a:bodyPr wrap="none" rtlCol="0">
            <a:spAutoFit/>
          </a:bodyPr>
          <a:lstStyle/>
          <a:p>
            <a:r>
              <a:rPr lang="en-US" sz="2000" dirty="0" smtClean="0">
                <a:solidFill>
                  <a:schemeClr val="bg1"/>
                </a:solidFill>
              </a:rPr>
              <a:t>Sri </a:t>
            </a:r>
            <a:r>
              <a:rPr lang="en-US" sz="2000" dirty="0" err="1" smtClean="0">
                <a:solidFill>
                  <a:schemeClr val="bg1"/>
                </a:solidFill>
              </a:rPr>
              <a:t>Venkateswara</a:t>
            </a:r>
            <a:r>
              <a:rPr lang="en-US" sz="2000" dirty="0" smtClean="0">
                <a:solidFill>
                  <a:schemeClr val="bg1"/>
                </a:solidFill>
              </a:rPr>
              <a:t> College of Engineering &amp; Technology</a:t>
            </a:r>
            <a:endParaRPr lang="en-US" sz="1400" dirty="0">
              <a:solidFill>
                <a:schemeClr val="bg1"/>
              </a:solidFill>
            </a:endParaRPr>
          </a:p>
        </p:txBody>
      </p:sp>
      <p:sp>
        <p:nvSpPr>
          <p:cNvPr id="10" name="TextBox 9"/>
          <p:cNvSpPr txBox="1"/>
          <p:nvPr/>
        </p:nvSpPr>
        <p:spPr>
          <a:xfrm>
            <a:off x="771525" y="848896"/>
            <a:ext cx="7600950" cy="5570756"/>
          </a:xfrm>
          <a:prstGeom prst="rect">
            <a:avLst/>
          </a:prstGeom>
          <a:noFill/>
        </p:spPr>
        <p:txBody>
          <a:bodyPr wrap="square" rtlCol="0">
            <a:spAutoFit/>
          </a:bodyPr>
          <a:lstStyle/>
          <a:p>
            <a:pPr algn="ctr"/>
            <a:endParaRPr lang="en-GB" sz="3200" b="1" dirty="0" smtClean="0"/>
          </a:p>
          <a:p>
            <a:pPr marL="571500" indent="-571500">
              <a:buFont typeface="Wingdings" pitchFamily="2" charset="2"/>
              <a:buChar char="Ø"/>
            </a:pPr>
            <a:r>
              <a:rPr lang="en-GB" sz="2400" dirty="0"/>
              <a:t>Introduction to Project</a:t>
            </a:r>
          </a:p>
          <a:p>
            <a:pPr marL="571500" indent="-571500">
              <a:buFont typeface="Wingdings" pitchFamily="2" charset="2"/>
              <a:buChar char="Ø"/>
            </a:pPr>
            <a:r>
              <a:rPr lang="en-GB" sz="2400" dirty="0" smtClean="0"/>
              <a:t>Objective and Scope of the project</a:t>
            </a:r>
            <a:endParaRPr lang="en-GB" sz="2400" dirty="0"/>
          </a:p>
          <a:p>
            <a:pPr marL="571500" indent="-571500">
              <a:buFont typeface="Wingdings" pitchFamily="2" charset="2"/>
              <a:buChar char="Ø"/>
            </a:pPr>
            <a:r>
              <a:rPr lang="en-GB" sz="2400" dirty="0" smtClean="0"/>
              <a:t>Background </a:t>
            </a:r>
            <a:r>
              <a:rPr lang="en-GB" sz="2400" dirty="0"/>
              <a:t>Study</a:t>
            </a:r>
          </a:p>
          <a:p>
            <a:pPr marL="571500" indent="-571500">
              <a:buFont typeface="Wingdings" pitchFamily="2" charset="2"/>
              <a:buChar char="Ø"/>
            </a:pPr>
            <a:r>
              <a:rPr lang="en-GB" sz="2400" dirty="0"/>
              <a:t>Problem Identification</a:t>
            </a:r>
          </a:p>
          <a:p>
            <a:pPr marL="571500" indent="-571500">
              <a:buFont typeface="Wingdings" pitchFamily="2" charset="2"/>
              <a:buChar char="Ø"/>
            </a:pPr>
            <a:r>
              <a:rPr lang="en-GB" sz="2400" dirty="0" smtClean="0"/>
              <a:t>Proposed System</a:t>
            </a:r>
          </a:p>
          <a:p>
            <a:pPr marL="571500" indent="-571500">
              <a:buFont typeface="Wingdings" pitchFamily="2" charset="2"/>
              <a:buChar char="Ø"/>
            </a:pPr>
            <a:r>
              <a:rPr lang="en-GB" sz="2400" dirty="0"/>
              <a:t>Tools &amp; </a:t>
            </a:r>
            <a:r>
              <a:rPr lang="en-GB" sz="2400" dirty="0" smtClean="0"/>
              <a:t>Environment</a:t>
            </a:r>
          </a:p>
          <a:p>
            <a:pPr marL="571500" indent="-571500">
              <a:buFont typeface="Wingdings" pitchFamily="2" charset="2"/>
              <a:buChar char="Ø"/>
            </a:pPr>
            <a:r>
              <a:rPr lang="en-GB" sz="2400" dirty="0"/>
              <a:t>System </a:t>
            </a:r>
            <a:r>
              <a:rPr lang="en-GB" sz="2400" dirty="0" smtClean="0"/>
              <a:t>Architecture</a:t>
            </a:r>
          </a:p>
          <a:p>
            <a:pPr marL="571500" indent="-571500">
              <a:buFont typeface="Wingdings" pitchFamily="2" charset="2"/>
              <a:buChar char="Ø"/>
            </a:pPr>
            <a:r>
              <a:rPr lang="en-GB" sz="2400" dirty="0" smtClean="0"/>
              <a:t>Modules</a:t>
            </a:r>
          </a:p>
          <a:p>
            <a:pPr marL="571500" indent="-571500">
              <a:buFont typeface="Wingdings" pitchFamily="2" charset="2"/>
              <a:buChar char="Ø"/>
            </a:pPr>
            <a:r>
              <a:rPr lang="en-GB" sz="2400" dirty="0" smtClean="0"/>
              <a:t>Application Structure</a:t>
            </a:r>
          </a:p>
          <a:p>
            <a:pPr marL="571500" indent="-571500">
              <a:buFont typeface="Wingdings" pitchFamily="2" charset="2"/>
              <a:buChar char="Ø"/>
            </a:pPr>
            <a:r>
              <a:rPr lang="en-GB" sz="2400" dirty="0" smtClean="0"/>
              <a:t>Screenshots</a:t>
            </a:r>
            <a:endParaRPr lang="en-GB" sz="2400" dirty="0" smtClean="0"/>
          </a:p>
          <a:p>
            <a:pPr marL="571500" indent="-571500">
              <a:buFont typeface="Wingdings" pitchFamily="2" charset="2"/>
              <a:buChar char="Ø"/>
            </a:pPr>
            <a:r>
              <a:rPr lang="en-GB" sz="2400" dirty="0" smtClean="0"/>
              <a:t>Future Enhancement</a:t>
            </a:r>
          </a:p>
          <a:p>
            <a:pPr marL="571500" indent="-571500">
              <a:buFont typeface="Wingdings" pitchFamily="2" charset="2"/>
              <a:buChar char="Ø"/>
            </a:pPr>
            <a:r>
              <a:rPr lang="en-GB" sz="2400" dirty="0" smtClean="0"/>
              <a:t>Conclusion</a:t>
            </a:r>
            <a:endParaRPr lang="en-GB" sz="2400" dirty="0"/>
          </a:p>
          <a:p>
            <a:pPr algn="ctr"/>
            <a:endParaRPr lang="en-US" sz="3600" b="1" dirty="0" smtClean="0"/>
          </a:p>
        </p:txBody>
      </p:sp>
      <p:sp>
        <p:nvSpPr>
          <p:cNvPr id="2" name="TextBox 1"/>
          <p:cNvSpPr txBox="1"/>
          <p:nvPr/>
        </p:nvSpPr>
        <p:spPr>
          <a:xfrm>
            <a:off x="-13856" y="-59210"/>
            <a:ext cx="9157855" cy="1200329"/>
          </a:xfrm>
          <a:prstGeom prst="rect">
            <a:avLst/>
          </a:prstGeom>
          <a:solidFill>
            <a:srgbClr val="26B499"/>
          </a:solidFill>
        </p:spPr>
        <p:txBody>
          <a:bodyPr wrap="square" rtlCol="0" anchor="ctr">
            <a:spAutoFit/>
          </a:bodyPr>
          <a:lstStyle/>
          <a:p>
            <a:pPr algn="ctr">
              <a:lnSpc>
                <a:spcPct val="200000"/>
              </a:lnSpc>
            </a:pPr>
            <a:r>
              <a:rPr lang="en-GB" sz="3600" dirty="0" smtClean="0">
                <a:ln w="0"/>
                <a:solidFill>
                  <a:schemeClr val="bg1"/>
                </a:solidFill>
                <a:effectLst>
                  <a:outerShdw blurRad="38100" dist="19050" dir="2700000" algn="tl" rotWithShape="0">
                    <a:schemeClr val="dk1">
                      <a:alpha val="40000"/>
                    </a:schemeClr>
                  </a:outerShdw>
                </a:effectLst>
              </a:rPr>
              <a:t>CONTENTS</a:t>
            </a:r>
          </a:p>
        </p:txBody>
      </p:sp>
    </p:spTree>
    <p:extLst>
      <p:ext uri="{BB962C8B-B14F-4D97-AF65-F5344CB8AC3E}">
        <p14:creationId xmlns:p14="http://schemas.microsoft.com/office/powerpoint/2010/main" val="2109783676"/>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5867400"/>
            <a:ext cx="9144000" cy="990600"/>
          </a:xfrm>
          <a:prstGeom prst="rect">
            <a:avLst/>
          </a:prstGeom>
          <a:solidFill>
            <a:srgbClr val="26B4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p:cNvSpPr>
            <a:spLocks noGrp="1"/>
          </p:cNvSpPr>
          <p:nvPr>
            <p:ph type="dt" sz="half" idx="10"/>
          </p:nvPr>
        </p:nvSpPr>
        <p:spPr/>
        <p:txBody>
          <a:bodyPr/>
          <a:lstStyle/>
          <a:p>
            <a:fld id="{7FBA8691-BF85-48C3-BE8A-501EA1E6A76E}" type="datetime3">
              <a:rPr lang="en-US" sz="1400" b="1" smtClean="0">
                <a:solidFill>
                  <a:schemeClr val="bg1"/>
                </a:solidFill>
              </a:rPr>
              <a:t>23 April 2018</a:t>
            </a:fld>
            <a:endParaRPr lang="en-US" sz="1400" b="1" dirty="0">
              <a:solidFill>
                <a:schemeClr val="bg1"/>
              </a:solidFill>
            </a:endParaRPr>
          </a:p>
        </p:txBody>
      </p:sp>
      <p:sp>
        <p:nvSpPr>
          <p:cNvPr id="7" name="Slide Number Placeholder 6"/>
          <p:cNvSpPr>
            <a:spLocks noGrp="1"/>
          </p:cNvSpPr>
          <p:nvPr>
            <p:ph type="sldNum" sz="quarter" idx="12"/>
          </p:nvPr>
        </p:nvSpPr>
        <p:spPr/>
        <p:txBody>
          <a:bodyPr vert="horz" lIns="91440" tIns="45720" rIns="91440" bIns="45720" rtlCol="0" anchor="ctr"/>
          <a:lstStyle/>
          <a:p>
            <a:fld id="{6248C70F-5C6F-48B8-86F4-FE52AC0CB82A}" type="slidenum">
              <a:rPr lang="en-US" sz="1400" b="1">
                <a:solidFill>
                  <a:schemeClr val="bg1"/>
                </a:solidFill>
              </a:rPr>
              <a:pPr/>
              <a:t>20</a:t>
            </a:fld>
            <a:endParaRPr lang="en-US" sz="1400" b="1">
              <a:solidFill>
                <a:schemeClr val="bg1"/>
              </a:solidFill>
            </a:endParaRPr>
          </a:p>
        </p:txBody>
      </p:sp>
      <p:sp>
        <p:nvSpPr>
          <p:cNvPr id="8" name="TextBox 7"/>
          <p:cNvSpPr txBox="1"/>
          <p:nvPr/>
        </p:nvSpPr>
        <p:spPr>
          <a:xfrm>
            <a:off x="1961642" y="6324600"/>
            <a:ext cx="5810758" cy="400110"/>
          </a:xfrm>
          <a:prstGeom prst="rect">
            <a:avLst/>
          </a:prstGeom>
          <a:noFill/>
        </p:spPr>
        <p:txBody>
          <a:bodyPr wrap="none" rtlCol="0">
            <a:spAutoFit/>
          </a:bodyPr>
          <a:lstStyle/>
          <a:p>
            <a:r>
              <a:rPr lang="en-US" sz="2000" dirty="0" smtClean="0">
                <a:solidFill>
                  <a:schemeClr val="bg1"/>
                </a:solidFill>
              </a:rPr>
              <a:t>Sri </a:t>
            </a:r>
            <a:r>
              <a:rPr lang="en-US" sz="2000" dirty="0" err="1" smtClean="0">
                <a:solidFill>
                  <a:schemeClr val="bg1"/>
                </a:solidFill>
              </a:rPr>
              <a:t>Venkateswara</a:t>
            </a:r>
            <a:r>
              <a:rPr lang="en-US" sz="2000" dirty="0" smtClean="0">
                <a:solidFill>
                  <a:schemeClr val="bg1"/>
                </a:solidFill>
              </a:rPr>
              <a:t> College of Engineering &amp; Technology</a:t>
            </a:r>
            <a:endParaRPr lang="en-US" sz="1400" dirty="0">
              <a:solidFill>
                <a:schemeClr val="bg1"/>
              </a:solidFill>
            </a:endParaRPr>
          </a:p>
        </p:txBody>
      </p:sp>
      <p:sp>
        <p:nvSpPr>
          <p:cNvPr id="9" name="TextBox 8"/>
          <p:cNvSpPr txBox="1"/>
          <p:nvPr/>
        </p:nvSpPr>
        <p:spPr>
          <a:xfrm>
            <a:off x="-13855" y="-60531"/>
            <a:ext cx="9157855" cy="1045223"/>
          </a:xfrm>
          <a:prstGeom prst="rect">
            <a:avLst/>
          </a:prstGeom>
          <a:solidFill>
            <a:srgbClr val="26B499"/>
          </a:solidFill>
        </p:spPr>
        <p:txBody>
          <a:bodyPr wrap="square" rtlCol="0" anchor="ctr">
            <a:spAutoFit/>
          </a:bodyPr>
          <a:lstStyle/>
          <a:p>
            <a:pPr algn="ctr">
              <a:lnSpc>
                <a:spcPct val="200000"/>
              </a:lnSpc>
            </a:pPr>
            <a:r>
              <a:rPr lang="en-GB" sz="3600" dirty="0" smtClean="0">
                <a:ln w="0"/>
                <a:solidFill>
                  <a:schemeClr val="bg1"/>
                </a:solidFill>
                <a:effectLst>
                  <a:outerShdw blurRad="38100" dist="19050" dir="2700000" algn="tl" rotWithShape="0">
                    <a:schemeClr val="dk1">
                      <a:alpha val="40000"/>
                    </a:schemeClr>
                  </a:outerShdw>
                </a:effectLst>
              </a:rPr>
              <a:t>Screenshots</a:t>
            </a:r>
            <a:endParaRPr lang="en-GB" sz="3600" dirty="0">
              <a:ln w="0"/>
              <a:solidFill>
                <a:schemeClr val="bg1"/>
              </a:solidFill>
              <a:effectLst>
                <a:outerShdw blurRad="38100" dist="19050" dir="2700000" algn="tl" rotWithShape="0">
                  <a:schemeClr val="dk1">
                    <a:alpha val="40000"/>
                  </a:schemeClr>
                </a:outerShdw>
              </a:effectLst>
            </a:endParaRPr>
          </a:p>
        </p:txBody>
      </p:sp>
      <p:pic>
        <p:nvPicPr>
          <p:cNvPr id="10" name="image19.png"/>
          <p:cNvPicPr/>
          <p:nvPr/>
        </p:nvPicPr>
        <p:blipFill>
          <a:blip r:embed="rId2"/>
          <a:srcRect/>
          <a:stretch>
            <a:fillRect/>
          </a:stretch>
        </p:blipFill>
        <p:spPr>
          <a:xfrm>
            <a:off x="897694" y="1076768"/>
            <a:ext cx="7610729" cy="4654108"/>
          </a:xfrm>
          <a:prstGeom prst="rect">
            <a:avLst/>
          </a:prstGeom>
          <a:ln/>
        </p:spPr>
      </p:pic>
    </p:spTree>
    <p:extLst>
      <p:ext uri="{BB962C8B-B14F-4D97-AF65-F5344CB8AC3E}">
        <p14:creationId xmlns:p14="http://schemas.microsoft.com/office/powerpoint/2010/main" val="1262707469"/>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5867400"/>
            <a:ext cx="9144000" cy="990600"/>
          </a:xfrm>
          <a:prstGeom prst="rect">
            <a:avLst/>
          </a:prstGeom>
          <a:solidFill>
            <a:srgbClr val="26B4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p:cNvSpPr>
            <a:spLocks noGrp="1"/>
          </p:cNvSpPr>
          <p:nvPr>
            <p:ph type="dt" sz="half" idx="10"/>
          </p:nvPr>
        </p:nvSpPr>
        <p:spPr/>
        <p:txBody>
          <a:bodyPr/>
          <a:lstStyle/>
          <a:p>
            <a:fld id="{7FBA8691-BF85-48C3-BE8A-501EA1E6A76E}" type="datetime3">
              <a:rPr lang="en-US" sz="1400" b="1" smtClean="0">
                <a:solidFill>
                  <a:schemeClr val="bg1"/>
                </a:solidFill>
              </a:rPr>
              <a:t>23 April 2018</a:t>
            </a:fld>
            <a:endParaRPr lang="en-US" sz="1400" b="1" dirty="0">
              <a:solidFill>
                <a:schemeClr val="bg1"/>
              </a:solidFill>
            </a:endParaRPr>
          </a:p>
        </p:txBody>
      </p:sp>
      <p:sp>
        <p:nvSpPr>
          <p:cNvPr id="7" name="Slide Number Placeholder 6"/>
          <p:cNvSpPr>
            <a:spLocks noGrp="1"/>
          </p:cNvSpPr>
          <p:nvPr>
            <p:ph type="sldNum" sz="quarter" idx="12"/>
          </p:nvPr>
        </p:nvSpPr>
        <p:spPr/>
        <p:txBody>
          <a:bodyPr vert="horz" lIns="91440" tIns="45720" rIns="91440" bIns="45720" rtlCol="0" anchor="ctr"/>
          <a:lstStyle/>
          <a:p>
            <a:fld id="{6248C70F-5C6F-48B8-86F4-FE52AC0CB82A}" type="slidenum">
              <a:rPr lang="en-US" sz="1400" b="1">
                <a:solidFill>
                  <a:schemeClr val="bg1"/>
                </a:solidFill>
              </a:rPr>
              <a:pPr/>
              <a:t>21</a:t>
            </a:fld>
            <a:endParaRPr lang="en-US" sz="1400" b="1">
              <a:solidFill>
                <a:schemeClr val="bg1"/>
              </a:solidFill>
            </a:endParaRPr>
          </a:p>
        </p:txBody>
      </p:sp>
      <p:sp>
        <p:nvSpPr>
          <p:cNvPr id="8" name="TextBox 7"/>
          <p:cNvSpPr txBox="1"/>
          <p:nvPr/>
        </p:nvSpPr>
        <p:spPr>
          <a:xfrm>
            <a:off x="1961642" y="6324600"/>
            <a:ext cx="5810758" cy="400110"/>
          </a:xfrm>
          <a:prstGeom prst="rect">
            <a:avLst/>
          </a:prstGeom>
          <a:noFill/>
        </p:spPr>
        <p:txBody>
          <a:bodyPr wrap="none" rtlCol="0">
            <a:spAutoFit/>
          </a:bodyPr>
          <a:lstStyle/>
          <a:p>
            <a:r>
              <a:rPr lang="en-US" sz="2000" dirty="0" smtClean="0">
                <a:solidFill>
                  <a:schemeClr val="bg1"/>
                </a:solidFill>
              </a:rPr>
              <a:t>Sri </a:t>
            </a:r>
            <a:r>
              <a:rPr lang="en-US" sz="2000" dirty="0" err="1" smtClean="0">
                <a:solidFill>
                  <a:schemeClr val="bg1"/>
                </a:solidFill>
              </a:rPr>
              <a:t>Venkateswara</a:t>
            </a:r>
            <a:r>
              <a:rPr lang="en-US" sz="2000" dirty="0" smtClean="0">
                <a:solidFill>
                  <a:schemeClr val="bg1"/>
                </a:solidFill>
              </a:rPr>
              <a:t> College of Engineering &amp; Technology</a:t>
            </a:r>
            <a:endParaRPr lang="en-US" sz="1400" dirty="0">
              <a:solidFill>
                <a:schemeClr val="bg1"/>
              </a:solidFill>
            </a:endParaRPr>
          </a:p>
        </p:txBody>
      </p:sp>
      <p:sp>
        <p:nvSpPr>
          <p:cNvPr id="9" name="TextBox 8"/>
          <p:cNvSpPr txBox="1"/>
          <p:nvPr/>
        </p:nvSpPr>
        <p:spPr>
          <a:xfrm>
            <a:off x="-13855" y="-60531"/>
            <a:ext cx="9157855" cy="1045223"/>
          </a:xfrm>
          <a:prstGeom prst="rect">
            <a:avLst/>
          </a:prstGeom>
          <a:solidFill>
            <a:srgbClr val="26B499"/>
          </a:solidFill>
        </p:spPr>
        <p:txBody>
          <a:bodyPr wrap="square" rtlCol="0" anchor="ctr">
            <a:spAutoFit/>
          </a:bodyPr>
          <a:lstStyle/>
          <a:p>
            <a:pPr algn="ctr">
              <a:lnSpc>
                <a:spcPct val="200000"/>
              </a:lnSpc>
            </a:pPr>
            <a:r>
              <a:rPr lang="en-GB" sz="3600" dirty="0" smtClean="0">
                <a:ln w="0"/>
                <a:solidFill>
                  <a:schemeClr val="bg1"/>
                </a:solidFill>
                <a:effectLst>
                  <a:outerShdw blurRad="38100" dist="19050" dir="2700000" algn="tl" rotWithShape="0">
                    <a:schemeClr val="dk1">
                      <a:alpha val="40000"/>
                    </a:schemeClr>
                  </a:outerShdw>
                </a:effectLst>
              </a:rPr>
              <a:t>Screenshots</a:t>
            </a:r>
            <a:endParaRPr lang="en-GB" sz="3600" dirty="0">
              <a:ln w="0"/>
              <a:solidFill>
                <a:schemeClr val="bg1"/>
              </a:solidFill>
              <a:effectLst>
                <a:outerShdw blurRad="38100" dist="19050" dir="2700000" algn="tl" rotWithShape="0">
                  <a:schemeClr val="dk1">
                    <a:alpha val="40000"/>
                  </a:schemeClr>
                </a:outerShdw>
              </a:effectLst>
            </a:endParaRPr>
          </a:p>
        </p:txBody>
      </p:sp>
      <p:pic>
        <p:nvPicPr>
          <p:cNvPr id="10" name="image30.png"/>
          <p:cNvPicPr/>
          <p:nvPr/>
        </p:nvPicPr>
        <p:blipFill>
          <a:blip r:embed="rId2"/>
          <a:srcRect/>
          <a:stretch>
            <a:fillRect/>
          </a:stretch>
        </p:blipFill>
        <p:spPr>
          <a:xfrm>
            <a:off x="943841" y="1060892"/>
            <a:ext cx="7543800" cy="4577908"/>
          </a:xfrm>
          <a:prstGeom prst="rect">
            <a:avLst/>
          </a:prstGeom>
          <a:ln/>
        </p:spPr>
      </p:pic>
    </p:spTree>
    <p:extLst>
      <p:ext uri="{BB962C8B-B14F-4D97-AF65-F5344CB8AC3E}">
        <p14:creationId xmlns:p14="http://schemas.microsoft.com/office/powerpoint/2010/main" val="2378442491"/>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5867400"/>
            <a:ext cx="9144000" cy="990600"/>
          </a:xfrm>
          <a:prstGeom prst="rect">
            <a:avLst/>
          </a:prstGeom>
          <a:solidFill>
            <a:srgbClr val="26B4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p:cNvSpPr>
            <a:spLocks noGrp="1"/>
          </p:cNvSpPr>
          <p:nvPr>
            <p:ph type="dt" sz="half" idx="10"/>
          </p:nvPr>
        </p:nvSpPr>
        <p:spPr/>
        <p:txBody>
          <a:bodyPr/>
          <a:lstStyle/>
          <a:p>
            <a:fld id="{7FBA8691-BF85-48C3-BE8A-501EA1E6A76E}" type="datetime3">
              <a:rPr lang="en-US" sz="1400" b="1" smtClean="0">
                <a:solidFill>
                  <a:schemeClr val="bg1"/>
                </a:solidFill>
              </a:rPr>
              <a:t>23 April 2018</a:t>
            </a:fld>
            <a:endParaRPr lang="en-US" sz="1400" b="1" dirty="0">
              <a:solidFill>
                <a:schemeClr val="bg1"/>
              </a:solidFill>
            </a:endParaRPr>
          </a:p>
        </p:txBody>
      </p:sp>
      <p:sp>
        <p:nvSpPr>
          <p:cNvPr id="7" name="Slide Number Placeholder 6"/>
          <p:cNvSpPr>
            <a:spLocks noGrp="1"/>
          </p:cNvSpPr>
          <p:nvPr>
            <p:ph type="sldNum" sz="quarter" idx="12"/>
          </p:nvPr>
        </p:nvSpPr>
        <p:spPr/>
        <p:txBody>
          <a:bodyPr vert="horz" lIns="91440" tIns="45720" rIns="91440" bIns="45720" rtlCol="0" anchor="ctr"/>
          <a:lstStyle/>
          <a:p>
            <a:fld id="{6248C70F-5C6F-48B8-86F4-FE52AC0CB82A}" type="slidenum">
              <a:rPr lang="en-US" sz="1400" b="1">
                <a:solidFill>
                  <a:schemeClr val="bg1"/>
                </a:solidFill>
              </a:rPr>
              <a:pPr/>
              <a:t>22</a:t>
            </a:fld>
            <a:endParaRPr lang="en-US" sz="1400" b="1">
              <a:solidFill>
                <a:schemeClr val="bg1"/>
              </a:solidFill>
            </a:endParaRPr>
          </a:p>
        </p:txBody>
      </p:sp>
      <p:sp>
        <p:nvSpPr>
          <p:cNvPr id="8" name="TextBox 7"/>
          <p:cNvSpPr txBox="1"/>
          <p:nvPr/>
        </p:nvSpPr>
        <p:spPr>
          <a:xfrm>
            <a:off x="1961642" y="6324600"/>
            <a:ext cx="5810758" cy="400110"/>
          </a:xfrm>
          <a:prstGeom prst="rect">
            <a:avLst/>
          </a:prstGeom>
          <a:noFill/>
        </p:spPr>
        <p:txBody>
          <a:bodyPr wrap="none" rtlCol="0">
            <a:spAutoFit/>
          </a:bodyPr>
          <a:lstStyle/>
          <a:p>
            <a:r>
              <a:rPr lang="en-US" sz="2000" dirty="0" smtClean="0">
                <a:solidFill>
                  <a:schemeClr val="bg1"/>
                </a:solidFill>
              </a:rPr>
              <a:t>Sri </a:t>
            </a:r>
            <a:r>
              <a:rPr lang="en-US" sz="2000" dirty="0" err="1" smtClean="0">
                <a:solidFill>
                  <a:schemeClr val="bg1"/>
                </a:solidFill>
              </a:rPr>
              <a:t>Venkateswara</a:t>
            </a:r>
            <a:r>
              <a:rPr lang="en-US" sz="2000" dirty="0" smtClean="0">
                <a:solidFill>
                  <a:schemeClr val="bg1"/>
                </a:solidFill>
              </a:rPr>
              <a:t> College of Engineering &amp; Technology</a:t>
            </a:r>
            <a:endParaRPr lang="en-US" sz="1400" dirty="0">
              <a:solidFill>
                <a:schemeClr val="bg1"/>
              </a:solidFill>
            </a:endParaRPr>
          </a:p>
        </p:txBody>
      </p:sp>
      <p:sp>
        <p:nvSpPr>
          <p:cNvPr id="9" name="TextBox 8"/>
          <p:cNvSpPr txBox="1"/>
          <p:nvPr/>
        </p:nvSpPr>
        <p:spPr>
          <a:xfrm>
            <a:off x="-13855" y="-60531"/>
            <a:ext cx="9157855" cy="1045223"/>
          </a:xfrm>
          <a:prstGeom prst="rect">
            <a:avLst/>
          </a:prstGeom>
          <a:solidFill>
            <a:srgbClr val="26B499"/>
          </a:solidFill>
        </p:spPr>
        <p:txBody>
          <a:bodyPr wrap="square" rtlCol="0" anchor="ctr">
            <a:spAutoFit/>
          </a:bodyPr>
          <a:lstStyle/>
          <a:p>
            <a:pPr algn="ctr">
              <a:lnSpc>
                <a:spcPct val="200000"/>
              </a:lnSpc>
            </a:pPr>
            <a:r>
              <a:rPr lang="en-GB" sz="3600" dirty="0" smtClean="0">
                <a:ln w="0"/>
                <a:solidFill>
                  <a:schemeClr val="bg1"/>
                </a:solidFill>
                <a:effectLst>
                  <a:outerShdw blurRad="38100" dist="19050" dir="2700000" algn="tl" rotWithShape="0">
                    <a:schemeClr val="dk1">
                      <a:alpha val="40000"/>
                    </a:schemeClr>
                  </a:outerShdw>
                </a:effectLst>
              </a:rPr>
              <a:t>Screenshots</a:t>
            </a:r>
            <a:endParaRPr lang="en-GB" sz="3600" dirty="0">
              <a:ln w="0"/>
              <a:solidFill>
                <a:schemeClr val="bg1"/>
              </a:solidFill>
              <a:effectLst>
                <a:outerShdw blurRad="38100" dist="19050" dir="2700000" algn="tl" rotWithShape="0">
                  <a:schemeClr val="dk1">
                    <a:alpha val="40000"/>
                  </a:schemeClr>
                </a:outerShdw>
              </a:effectLst>
            </a:endParaRPr>
          </a:p>
        </p:txBody>
      </p:sp>
      <p:pic>
        <p:nvPicPr>
          <p:cNvPr id="12" name="image20.png"/>
          <p:cNvPicPr/>
          <p:nvPr/>
        </p:nvPicPr>
        <p:blipFill>
          <a:blip r:embed="rId2"/>
          <a:srcRect/>
          <a:stretch>
            <a:fillRect/>
          </a:stretch>
        </p:blipFill>
        <p:spPr>
          <a:xfrm>
            <a:off x="1143000" y="1016443"/>
            <a:ext cx="7162800" cy="4648200"/>
          </a:xfrm>
          <a:prstGeom prst="rect">
            <a:avLst/>
          </a:prstGeom>
          <a:ln/>
        </p:spPr>
      </p:pic>
    </p:spTree>
    <p:extLst>
      <p:ext uri="{BB962C8B-B14F-4D97-AF65-F5344CB8AC3E}">
        <p14:creationId xmlns:p14="http://schemas.microsoft.com/office/powerpoint/2010/main" val="1927578447"/>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5867400"/>
            <a:ext cx="9144000" cy="990600"/>
          </a:xfrm>
          <a:prstGeom prst="rect">
            <a:avLst/>
          </a:prstGeom>
          <a:solidFill>
            <a:srgbClr val="26B4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p:cNvSpPr>
            <a:spLocks noGrp="1"/>
          </p:cNvSpPr>
          <p:nvPr>
            <p:ph type="dt" sz="half" idx="10"/>
          </p:nvPr>
        </p:nvSpPr>
        <p:spPr/>
        <p:txBody>
          <a:bodyPr/>
          <a:lstStyle/>
          <a:p>
            <a:fld id="{7FBA8691-BF85-48C3-BE8A-501EA1E6A76E}" type="datetime3">
              <a:rPr lang="en-US" sz="1400" b="1" smtClean="0">
                <a:solidFill>
                  <a:schemeClr val="bg1"/>
                </a:solidFill>
              </a:rPr>
              <a:t>23 April 2018</a:t>
            </a:fld>
            <a:endParaRPr lang="en-US" sz="1400" b="1" dirty="0">
              <a:solidFill>
                <a:schemeClr val="bg1"/>
              </a:solidFill>
            </a:endParaRPr>
          </a:p>
        </p:txBody>
      </p:sp>
      <p:sp>
        <p:nvSpPr>
          <p:cNvPr id="7" name="Slide Number Placeholder 6"/>
          <p:cNvSpPr>
            <a:spLocks noGrp="1"/>
          </p:cNvSpPr>
          <p:nvPr>
            <p:ph type="sldNum" sz="quarter" idx="12"/>
          </p:nvPr>
        </p:nvSpPr>
        <p:spPr/>
        <p:txBody>
          <a:bodyPr vert="horz" lIns="91440" tIns="45720" rIns="91440" bIns="45720" rtlCol="0" anchor="ctr"/>
          <a:lstStyle/>
          <a:p>
            <a:fld id="{6248C70F-5C6F-48B8-86F4-FE52AC0CB82A}" type="slidenum">
              <a:rPr lang="en-US" sz="1400" b="1">
                <a:solidFill>
                  <a:schemeClr val="bg1"/>
                </a:solidFill>
              </a:rPr>
              <a:pPr/>
              <a:t>23</a:t>
            </a:fld>
            <a:endParaRPr lang="en-US" sz="1400" b="1">
              <a:solidFill>
                <a:schemeClr val="bg1"/>
              </a:solidFill>
            </a:endParaRPr>
          </a:p>
        </p:txBody>
      </p:sp>
      <p:sp>
        <p:nvSpPr>
          <p:cNvPr id="8" name="TextBox 7"/>
          <p:cNvSpPr txBox="1"/>
          <p:nvPr/>
        </p:nvSpPr>
        <p:spPr>
          <a:xfrm>
            <a:off x="1961642" y="6324600"/>
            <a:ext cx="5810758" cy="400110"/>
          </a:xfrm>
          <a:prstGeom prst="rect">
            <a:avLst/>
          </a:prstGeom>
          <a:noFill/>
        </p:spPr>
        <p:txBody>
          <a:bodyPr wrap="none" rtlCol="0">
            <a:spAutoFit/>
          </a:bodyPr>
          <a:lstStyle/>
          <a:p>
            <a:r>
              <a:rPr lang="en-US" sz="2000" dirty="0" smtClean="0">
                <a:solidFill>
                  <a:schemeClr val="bg1"/>
                </a:solidFill>
              </a:rPr>
              <a:t>Sri </a:t>
            </a:r>
            <a:r>
              <a:rPr lang="en-US" sz="2000" dirty="0" err="1" smtClean="0">
                <a:solidFill>
                  <a:schemeClr val="bg1"/>
                </a:solidFill>
              </a:rPr>
              <a:t>Venkateswara</a:t>
            </a:r>
            <a:r>
              <a:rPr lang="en-US" sz="2000" dirty="0" smtClean="0">
                <a:solidFill>
                  <a:schemeClr val="bg1"/>
                </a:solidFill>
              </a:rPr>
              <a:t> College of Engineering &amp; Technology</a:t>
            </a:r>
            <a:endParaRPr lang="en-US" sz="1400" dirty="0">
              <a:solidFill>
                <a:schemeClr val="bg1"/>
              </a:solidFill>
            </a:endParaRPr>
          </a:p>
        </p:txBody>
      </p:sp>
      <p:sp>
        <p:nvSpPr>
          <p:cNvPr id="9" name="TextBox 8"/>
          <p:cNvSpPr txBox="1"/>
          <p:nvPr/>
        </p:nvSpPr>
        <p:spPr>
          <a:xfrm>
            <a:off x="-13855" y="-60531"/>
            <a:ext cx="9157855" cy="1045223"/>
          </a:xfrm>
          <a:prstGeom prst="rect">
            <a:avLst/>
          </a:prstGeom>
          <a:solidFill>
            <a:srgbClr val="26B499"/>
          </a:solidFill>
        </p:spPr>
        <p:txBody>
          <a:bodyPr wrap="square" rtlCol="0" anchor="ctr">
            <a:spAutoFit/>
          </a:bodyPr>
          <a:lstStyle/>
          <a:p>
            <a:pPr algn="ctr">
              <a:lnSpc>
                <a:spcPct val="200000"/>
              </a:lnSpc>
            </a:pPr>
            <a:r>
              <a:rPr lang="en-GB" sz="3600" dirty="0" smtClean="0">
                <a:ln w="0"/>
                <a:solidFill>
                  <a:schemeClr val="bg1"/>
                </a:solidFill>
                <a:effectLst>
                  <a:outerShdw blurRad="38100" dist="19050" dir="2700000" algn="tl" rotWithShape="0">
                    <a:schemeClr val="dk1">
                      <a:alpha val="40000"/>
                    </a:schemeClr>
                  </a:outerShdw>
                </a:effectLst>
              </a:rPr>
              <a:t>Screenshots</a:t>
            </a:r>
            <a:endParaRPr lang="en-GB" sz="3600" dirty="0">
              <a:ln w="0"/>
              <a:solidFill>
                <a:schemeClr val="bg1"/>
              </a:solidFill>
              <a:effectLst>
                <a:outerShdw blurRad="38100" dist="19050" dir="2700000" algn="tl" rotWithShape="0">
                  <a:schemeClr val="dk1">
                    <a:alpha val="40000"/>
                  </a:schemeClr>
                </a:outerShdw>
              </a:effectLst>
            </a:endParaRPr>
          </a:p>
        </p:txBody>
      </p:sp>
      <p:pic>
        <p:nvPicPr>
          <p:cNvPr id="2" name="Picture 1"/>
          <p:cNvPicPr>
            <a:picLocks noChangeAspect="1"/>
          </p:cNvPicPr>
          <p:nvPr/>
        </p:nvPicPr>
        <p:blipFill rotWithShape="1">
          <a:blip r:embed="rId2"/>
          <a:srcRect l="25403" t="29166" r="21303" b="19792"/>
          <a:stretch/>
        </p:blipFill>
        <p:spPr>
          <a:xfrm>
            <a:off x="914400" y="1213292"/>
            <a:ext cx="7935772" cy="4273108"/>
          </a:xfrm>
          <a:prstGeom prst="rect">
            <a:avLst/>
          </a:prstGeom>
        </p:spPr>
      </p:pic>
    </p:spTree>
    <p:extLst>
      <p:ext uri="{BB962C8B-B14F-4D97-AF65-F5344CB8AC3E}">
        <p14:creationId xmlns:p14="http://schemas.microsoft.com/office/powerpoint/2010/main" val="2226663181"/>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5867400"/>
            <a:ext cx="9144000" cy="990600"/>
          </a:xfrm>
          <a:prstGeom prst="rect">
            <a:avLst/>
          </a:prstGeom>
          <a:solidFill>
            <a:srgbClr val="26B4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p:cNvSpPr>
            <a:spLocks noGrp="1"/>
          </p:cNvSpPr>
          <p:nvPr>
            <p:ph type="dt" sz="half" idx="10"/>
          </p:nvPr>
        </p:nvSpPr>
        <p:spPr/>
        <p:txBody>
          <a:bodyPr/>
          <a:lstStyle/>
          <a:p>
            <a:fld id="{7FBA8691-BF85-48C3-BE8A-501EA1E6A76E}" type="datetime3">
              <a:rPr lang="en-US" sz="1400" b="1" smtClean="0">
                <a:solidFill>
                  <a:schemeClr val="bg1"/>
                </a:solidFill>
              </a:rPr>
              <a:t>23 April 2018</a:t>
            </a:fld>
            <a:endParaRPr lang="en-US" sz="1400" b="1" dirty="0">
              <a:solidFill>
                <a:schemeClr val="bg1"/>
              </a:solidFill>
            </a:endParaRPr>
          </a:p>
        </p:txBody>
      </p:sp>
      <p:sp>
        <p:nvSpPr>
          <p:cNvPr id="7" name="Slide Number Placeholder 6"/>
          <p:cNvSpPr>
            <a:spLocks noGrp="1"/>
          </p:cNvSpPr>
          <p:nvPr>
            <p:ph type="sldNum" sz="quarter" idx="12"/>
          </p:nvPr>
        </p:nvSpPr>
        <p:spPr/>
        <p:txBody>
          <a:bodyPr vert="horz" lIns="91440" tIns="45720" rIns="91440" bIns="45720" rtlCol="0" anchor="ctr"/>
          <a:lstStyle/>
          <a:p>
            <a:fld id="{6248C70F-5C6F-48B8-86F4-FE52AC0CB82A}" type="slidenum">
              <a:rPr lang="en-US" sz="1400" b="1">
                <a:solidFill>
                  <a:schemeClr val="bg1"/>
                </a:solidFill>
              </a:rPr>
              <a:pPr/>
              <a:t>24</a:t>
            </a:fld>
            <a:endParaRPr lang="en-US" sz="1400" b="1">
              <a:solidFill>
                <a:schemeClr val="bg1"/>
              </a:solidFill>
            </a:endParaRPr>
          </a:p>
        </p:txBody>
      </p:sp>
      <p:sp>
        <p:nvSpPr>
          <p:cNvPr id="8" name="TextBox 7"/>
          <p:cNvSpPr txBox="1"/>
          <p:nvPr/>
        </p:nvSpPr>
        <p:spPr>
          <a:xfrm>
            <a:off x="1961642" y="6324600"/>
            <a:ext cx="5810758" cy="400110"/>
          </a:xfrm>
          <a:prstGeom prst="rect">
            <a:avLst/>
          </a:prstGeom>
          <a:noFill/>
        </p:spPr>
        <p:txBody>
          <a:bodyPr wrap="none" rtlCol="0">
            <a:spAutoFit/>
          </a:bodyPr>
          <a:lstStyle/>
          <a:p>
            <a:r>
              <a:rPr lang="en-US" sz="2000" dirty="0" smtClean="0">
                <a:solidFill>
                  <a:schemeClr val="bg1"/>
                </a:solidFill>
              </a:rPr>
              <a:t>Sri </a:t>
            </a:r>
            <a:r>
              <a:rPr lang="en-US" sz="2000" dirty="0" err="1" smtClean="0">
                <a:solidFill>
                  <a:schemeClr val="bg1"/>
                </a:solidFill>
              </a:rPr>
              <a:t>Venkateswara</a:t>
            </a:r>
            <a:r>
              <a:rPr lang="en-US" sz="2000" dirty="0" smtClean="0">
                <a:solidFill>
                  <a:schemeClr val="bg1"/>
                </a:solidFill>
              </a:rPr>
              <a:t> College of Engineering &amp; Technology</a:t>
            </a:r>
            <a:endParaRPr lang="en-US" sz="1400" dirty="0">
              <a:solidFill>
                <a:schemeClr val="bg1"/>
              </a:solidFill>
            </a:endParaRPr>
          </a:p>
        </p:txBody>
      </p:sp>
      <p:sp>
        <p:nvSpPr>
          <p:cNvPr id="9" name="TextBox 8"/>
          <p:cNvSpPr txBox="1"/>
          <p:nvPr/>
        </p:nvSpPr>
        <p:spPr>
          <a:xfrm>
            <a:off x="-13855" y="-60531"/>
            <a:ext cx="9157855" cy="1045223"/>
          </a:xfrm>
          <a:prstGeom prst="rect">
            <a:avLst/>
          </a:prstGeom>
          <a:solidFill>
            <a:srgbClr val="26B499"/>
          </a:solidFill>
        </p:spPr>
        <p:txBody>
          <a:bodyPr wrap="square" rtlCol="0" anchor="ctr">
            <a:spAutoFit/>
          </a:bodyPr>
          <a:lstStyle/>
          <a:p>
            <a:pPr algn="ctr">
              <a:lnSpc>
                <a:spcPct val="200000"/>
              </a:lnSpc>
            </a:pPr>
            <a:r>
              <a:rPr lang="en-GB" sz="3600" dirty="0" smtClean="0">
                <a:ln w="0"/>
                <a:solidFill>
                  <a:schemeClr val="bg1"/>
                </a:solidFill>
                <a:effectLst>
                  <a:outerShdw blurRad="38100" dist="19050" dir="2700000" algn="tl" rotWithShape="0">
                    <a:schemeClr val="dk1">
                      <a:alpha val="40000"/>
                    </a:schemeClr>
                  </a:outerShdw>
                </a:effectLst>
              </a:rPr>
              <a:t>Future Enhancement</a:t>
            </a:r>
            <a:endParaRPr lang="en-GB" sz="3600" dirty="0">
              <a:ln w="0"/>
              <a:solidFill>
                <a:schemeClr val="bg1"/>
              </a:solidFill>
              <a:effectLst>
                <a:outerShdw blurRad="38100" dist="19050" dir="2700000" algn="tl" rotWithShape="0">
                  <a:schemeClr val="dk1">
                    <a:alpha val="40000"/>
                  </a:schemeClr>
                </a:outerShdw>
              </a:effectLst>
            </a:endParaRPr>
          </a:p>
        </p:txBody>
      </p:sp>
      <p:sp>
        <p:nvSpPr>
          <p:cNvPr id="11" name="Rectangle 10"/>
          <p:cNvSpPr/>
          <p:nvPr/>
        </p:nvSpPr>
        <p:spPr>
          <a:xfrm>
            <a:off x="304801" y="1229168"/>
            <a:ext cx="8534400" cy="4154984"/>
          </a:xfrm>
          <a:prstGeom prst="rect">
            <a:avLst/>
          </a:prstGeom>
        </p:spPr>
        <p:txBody>
          <a:bodyPr wrap="square">
            <a:spAutoFit/>
          </a:bodyPr>
          <a:lstStyle/>
          <a:p>
            <a:pPr marL="285750" lvl="0" indent="-285750">
              <a:buFont typeface="Arial" panose="020B0604020202020204" pitchFamily="34" charset="0"/>
              <a:buChar char="•"/>
            </a:pPr>
            <a:r>
              <a:rPr lang="en-US" sz="2400" dirty="0"/>
              <a:t>Currently, this application is working with the functionality like replacing menu cards, can be extended with online payment gateway for the ordered food. </a:t>
            </a:r>
          </a:p>
          <a:p>
            <a:pPr marL="285750" lvl="0" indent="-285750">
              <a:buFont typeface="Arial" panose="020B0604020202020204" pitchFamily="34" charset="0"/>
              <a:buChar char="•"/>
            </a:pPr>
            <a:r>
              <a:rPr lang="en-US" sz="2400" dirty="0" smtClean="0"/>
              <a:t>This </a:t>
            </a:r>
            <a:r>
              <a:rPr lang="en-US" sz="2400" dirty="0"/>
              <a:t>app can be used for food sales report if the restaurant have many branches. </a:t>
            </a:r>
          </a:p>
          <a:p>
            <a:pPr marL="285750" lvl="0" indent="-285750">
              <a:buFont typeface="Arial" panose="020B0604020202020204" pitchFamily="34" charset="0"/>
              <a:buChar char="•"/>
            </a:pPr>
            <a:r>
              <a:rPr lang="en-US" sz="2400" dirty="0" smtClean="0"/>
              <a:t>It </a:t>
            </a:r>
            <a:r>
              <a:rPr lang="en-US" sz="2400" dirty="0"/>
              <a:t>can make the order environment completely digitalized. And this application has a flexibility to change as per the client requirements as it is private app. </a:t>
            </a:r>
          </a:p>
          <a:p>
            <a:pPr marL="285750" lvl="0" indent="-285750">
              <a:buFont typeface="Arial" panose="020B0604020202020204" pitchFamily="34" charset="0"/>
              <a:buChar char="•"/>
            </a:pPr>
            <a:r>
              <a:rPr lang="en-US" sz="2400" dirty="0" smtClean="0"/>
              <a:t>Rating </a:t>
            </a:r>
            <a:r>
              <a:rPr lang="en-US" sz="2400" dirty="0"/>
              <a:t>analysis can also be enhanced in this application using statistical algorithms to make restaurant management to easily analyze their business. </a:t>
            </a:r>
          </a:p>
        </p:txBody>
      </p:sp>
    </p:spTree>
    <p:extLst>
      <p:ext uri="{BB962C8B-B14F-4D97-AF65-F5344CB8AC3E}">
        <p14:creationId xmlns:p14="http://schemas.microsoft.com/office/powerpoint/2010/main" val="3308121392"/>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5867400"/>
            <a:ext cx="9144000" cy="990600"/>
          </a:xfrm>
          <a:prstGeom prst="rect">
            <a:avLst/>
          </a:prstGeom>
          <a:solidFill>
            <a:srgbClr val="26B4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p:cNvSpPr>
            <a:spLocks noGrp="1"/>
          </p:cNvSpPr>
          <p:nvPr>
            <p:ph type="dt" sz="half" idx="10"/>
          </p:nvPr>
        </p:nvSpPr>
        <p:spPr/>
        <p:txBody>
          <a:bodyPr/>
          <a:lstStyle/>
          <a:p>
            <a:fld id="{7FBA8691-BF85-48C3-BE8A-501EA1E6A76E}" type="datetime3">
              <a:rPr lang="en-US" sz="1400" b="1" smtClean="0">
                <a:solidFill>
                  <a:schemeClr val="bg1"/>
                </a:solidFill>
              </a:rPr>
              <a:t>23 April 2018</a:t>
            </a:fld>
            <a:endParaRPr lang="en-US" sz="1400" b="1" dirty="0">
              <a:solidFill>
                <a:schemeClr val="bg1"/>
              </a:solidFill>
            </a:endParaRPr>
          </a:p>
        </p:txBody>
      </p:sp>
      <p:sp>
        <p:nvSpPr>
          <p:cNvPr id="7" name="Slide Number Placeholder 6"/>
          <p:cNvSpPr>
            <a:spLocks noGrp="1"/>
          </p:cNvSpPr>
          <p:nvPr>
            <p:ph type="sldNum" sz="quarter" idx="12"/>
          </p:nvPr>
        </p:nvSpPr>
        <p:spPr/>
        <p:txBody>
          <a:bodyPr vert="horz" lIns="91440" tIns="45720" rIns="91440" bIns="45720" rtlCol="0" anchor="ctr"/>
          <a:lstStyle/>
          <a:p>
            <a:fld id="{6248C70F-5C6F-48B8-86F4-FE52AC0CB82A}" type="slidenum">
              <a:rPr lang="en-US" sz="1400" b="1">
                <a:solidFill>
                  <a:schemeClr val="bg1"/>
                </a:solidFill>
              </a:rPr>
              <a:pPr/>
              <a:t>25</a:t>
            </a:fld>
            <a:endParaRPr lang="en-US" sz="1400" b="1">
              <a:solidFill>
                <a:schemeClr val="bg1"/>
              </a:solidFill>
            </a:endParaRPr>
          </a:p>
        </p:txBody>
      </p:sp>
      <p:sp>
        <p:nvSpPr>
          <p:cNvPr id="8" name="TextBox 7"/>
          <p:cNvSpPr txBox="1"/>
          <p:nvPr/>
        </p:nvSpPr>
        <p:spPr>
          <a:xfrm>
            <a:off x="1961642" y="6324600"/>
            <a:ext cx="5810758" cy="400110"/>
          </a:xfrm>
          <a:prstGeom prst="rect">
            <a:avLst/>
          </a:prstGeom>
          <a:noFill/>
        </p:spPr>
        <p:txBody>
          <a:bodyPr wrap="none" rtlCol="0">
            <a:spAutoFit/>
          </a:bodyPr>
          <a:lstStyle/>
          <a:p>
            <a:r>
              <a:rPr lang="en-US" sz="2000" dirty="0" smtClean="0">
                <a:solidFill>
                  <a:schemeClr val="bg1"/>
                </a:solidFill>
              </a:rPr>
              <a:t>Sri </a:t>
            </a:r>
            <a:r>
              <a:rPr lang="en-US" sz="2000" dirty="0" err="1" smtClean="0">
                <a:solidFill>
                  <a:schemeClr val="bg1"/>
                </a:solidFill>
              </a:rPr>
              <a:t>Venkateswara</a:t>
            </a:r>
            <a:r>
              <a:rPr lang="en-US" sz="2000" dirty="0" smtClean="0">
                <a:solidFill>
                  <a:schemeClr val="bg1"/>
                </a:solidFill>
              </a:rPr>
              <a:t> College of Engineering &amp; Technology</a:t>
            </a:r>
            <a:endParaRPr lang="en-US" sz="1400" dirty="0">
              <a:solidFill>
                <a:schemeClr val="bg1"/>
              </a:solidFill>
            </a:endParaRPr>
          </a:p>
        </p:txBody>
      </p:sp>
      <p:sp>
        <p:nvSpPr>
          <p:cNvPr id="9" name="TextBox 8"/>
          <p:cNvSpPr txBox="1"/>
          <p:nvPr/>
        </p:nvSpPr>
        <p:spPr>
          <a:xfrm>
            <a:off x="-13855" y="-60531"/>
            <a:ext cx="9157855" cy="1045223"/>
          </a:xfrm>
          <a:prstGeom prst="rect">
            <a:avLst/>
          </a:prstGeom>
          <a:solidFill>
            <a:srgbClr val="26B499"/>
          </a:solidFill>
        </p:spPr>
        <p:txBody>
          <a:bodyPr wrap="square" rtlCol="0" anchor="ctr">
            <a:spAutoFit/>
          </a:bodyPr>
          <a:lstStyle/>
          <a:p>
            <a:pPr algn="ctr">
              <a:lnSpc>
                <a:spcPct val="200000"/>
              </a:lnSpc>
            </a:pPr>
            <a:r>
              <a:rPr lang="en-GB" sz="3600" dirty="0" smtClean="0">
                <a:ln w="0"/>
                <a:solidFill>
                  <a:schemeClr val="bg1"/>
                </a:solidFill>
                <a:effectLst>
                  <a:outerShdw blurRad="38100" dist="19050" dir="2700000" algn="tl" rotWithShape="0">
                    <a:schemeClr val="dk1">
                      <a:alpha val="40000"/>
                    </a:schemeClr>
                  </a:outerShdw>
                </a:effectLst>
              </a:rPr>
              <a:t>Conclusion</a:t>
            </a:r>
            <a:endParaRPr lang="en-GB" sz="3600" dirty="0">
              <a:ln w="0"/>
              <a:solidFill>
                <a:schemeClr val="bg1"/>
              </a:solidFill>
              <a:effectLst>
                <a:outerShdw blurRad="38100" dist="19050" dir="2700000" algn="tl" rotWithShape="0">
                  <a:schemeClr val="dk1">
                    <a:alpha val="40000"/>
                  </a:schemeClr>
                </a:outerShdw>
              </a:effectLst>
            </a:endParaRPr>
          </a:p>
        </p:txBody>
      </p:sp>
      <p:sp>
        <p:nvSpPr>
          <p:cNvPr id="11" name="Rectangle 10"/>
          <p:cNvSpPr/>
          <p:nvPr/>
        </p:nvSpPr>
        <p:spPr>
          <a:xfrm>
            <a:off x="304801" y="1229168"/>
            <a:ext cx="8534400" cy="5016758"/>
          </a:xfrm>
          <a:prstGeom prst="rect">
            <a:avLst/>
          </a:prstGeom>
        </p:spPr>
        <p:txBody>
          <a:bodyPr wrap="square">
            <a:spAutoFit/>
          </a:bodyPr>
          <a:lstStyle/>
          <a:p>
            <a:pPr lvl="0"/>
            <a:r>
              <a:rPr lang="en-US" sz="3200" dirty="0"/>
              <a:t>•	100% digitized process for ordering food.</a:t>
            </a:r>
          </a:p>
          <a:p>
            <a:pPr lvl="0"/>
            <a:r>
              <a:rPr lang="en-US" sz="3200" dirty="0"/>
              <a:t>•	Efficient estimation of food order based on </a:t>
            </a:r>
            <a:r>
              <a:rPr lang="en-US" sz="3200" dirty="0" smtClean="0"/>
              <a:t>	budget</a:t>
            </a:r>
            <a:r>
              <a:rPr lang="en-US" sz="3200" dirty="0"/>
              <a:t>.</a:t>
            </a:r>
          </a:p>
          <a:p>
            <a:pPr lvl="0"/>
            <a:r>
              <a:rPr lang="en-US" sz="3200" dirty="0"/>
              <a:t>•	Instead of waiter or server this Order It will </a:t>
            </a:r>
            <a:r>
              <a:rPr lang="en-US" sz="3200" dirty="0" smtClean="0"/>
              <a:t>	help </a:t>
            </a:r>
            <a:r>
              <a:rPr lang="en-US" sz="3200" dirty="0"/>
              <a:t>you.</a:t>
            </a:r>
          </a:p>
          <a:p>
            <a:pPr lvl="0"/>
            <a:r>
              <a:rPr lang="en-US" sz="3200" dirty="0"/>
              <a:t>•	Order It integrates with your POS system, </a:t>
            </a:r>
            <a:r>
              <a:rPr lang="en-US" sz="3200" dirty="0" smtClean="0"/>
              <a:t>	sending </a:t>
            </a:r>
            <a:r>
              <a:rPr lang="en-US" sz="3200" dirty="0"/>
              <a:t>orders straight from customer to </a:t>
            </a:r>
            <a:r>
              <a:rPr lang="en-US" sz="3200" dirty="0" smtClean="0"/>
              <a:t>	kitchen </a:t>
            </a:r>
            <a:r>
              <a:rPr lang="en-US" sz="3200" dirty="0"/>
              <a:t>and creating a seamlessly integrated </a:t>
            </a:r>
            <a:r>
              <a:rPr lang="en-US" sz="3200" dirty="0" smtClean="0"/>
              <a:t>	platform </a:t>
            </a:r>
            <a:r>
              <a:rPr lang="en-US" sz="3200" dirty="0"/>
              <a:t>for both the user and you.</a:t>
            </a:r>
          </a:p>
          <a:p>
            <a:pPr lvl="0"/>
            <a:endParaRPr lang="en-US" sz="3200" dirty="0"/>
          </a:p>
        </p:txBody>
      </p:sp>
    </p:spTree>
    <p:extLst>
      <p:ext uri="{BB962C8B-B14F-4D97-AF65-F5344CB8AC3E}">
        <p14:creationId xmlns:p14="http://schemas.microsoft.com/office/powerpoint/2010/main" val="666845956"/>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51A4DB6A-5755-402A-8A6A-056B7A1DF843}" type="datetime3">
              <a:rPr lang="en-US" sz="1400" b="1" smtClean="0">
                <a:solidFill>
                  <a:schemeClr val="bg1"/>
                </a:solidFill>
              </a:rPr>
              <a:t>23 April 2018</a:t>
            </a:fld>
            <a:endParaRPr lang="en-US" sz="1400" b="1" dirty="0">
              <a:solidFill>
                <a:schemeClr val="bg1"/>
              </a:solidFill>
            </a:endParaRPr>
          </a:p>
        </p:txBody>
      </p:sp>
      <p:sp>
        <p:nvSpPr>
          <p:cNvPr id="7" name="Slide Number Placeholder 6"/>
          <p:cNvSpPr>
            <a:spLocks noGrp="1"/>
          </p:cNvSpPr>
          <p:nvPr>
            <p:ph type="sldNum" sz="quarter" idx="12"/>
          </p:nvPr>
        </p:nvSpPr>
        <p:spPr/>
        <p:txBody>
          <a:bodyPr vert="horz" lIns="91440" tIns="45720" rIns="91440" bIns="45720" rtlCol="0" anchor="ctr"/>
          <a:lstStyle/>
          <a:p>
            <a:fld id="{6248C70F-5C6F-48B8-86F4-FE52AC0CB82A}" type="slidenum">
              <a:rPr lang="en-US" sz="1400" b="1">
                <a:solidFill>
                  <a:schemeClr val="bg1"/>
                </a:solidFill>
              </a:rPr>
              <a:pPr/>
              <a:t>26</a:t>
            </a:fld>
            <a:endParaRPr lang="en-US" sz="1400" b="1">
              <a:solidFill>
                <a:schemeClr val="bg1"/>
              </a:solidFill>
            </a:endParaRPr>
          </a:p>
        </p:txBody>
      </p:sp>
      <p:sp>
        <p:nvSpPr>
          <p:cNvPr id="9" name="TextBox 8"/>
          <p:cNvSpPr txBox="1"/>
          <p:nvPr/>
        </p:nvSpPr>
        <p:spPr>
          <a:xfrm>
            <a:off x="1657350" y="4535756"/>
            <a:ext cx="6199604" cy="1323439"/>
          </a:xfrm>
          <a:prstGeom prst="rect">
            <a:avLst/>
          </a:prstGeom>
          <a:solidFill>
            <a:srgbClr val="26B499"/>
          </a:solidFill>
        </p:spPr>
        <p:txBody>
          <a:bodyPr wrap="square" rtlCol="0" anchor="t">
            <a:spAutoFit/>
          </a:bodyPr>
          <a:lstStyle/>
          <a:p>
            <a:pPr algn="ctr">
              <a:spcAft>
                <a:spcPts val="600"/>
              </a:spcAft>
            </a:pPr>
            <a:r>
              <a:rPr lang="en-US" sz="8000" b="1" dirty="0" smtClean="0">
                <a:ln w="0"/>
                <a:solidFill>
                  <a:schemeClr val="bg1"/>
                </a:solidFill>
                <a:effectLst>
                  <a:outerShdw blurRad="38100" dist="19050" dir="2700000" algn="tl" rotWithShape="0">
                    <a:schemeClr val="dk1">
                      <a:alpha val="40000"/>
                    </a:schemeClr>
                  </a:outerShdw>
                </a:effectLst>
              </a:rPr>
              <a:t>THANK YOU</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90800" y="762000"/>
            <a:ext cx="4247089" cy="3276600"/>
          </a:xfrm>
          <a:prstGeom prst="rect">
            <a:avLst/>
          </a:prstGeom>
        </p:spPr>
      </p:pic>
    </p:spTree>
    <p:extLst>
      <p:ext uri="{BB962C8B-B14F-4D97-AF65-F5344CB8AC3E}">
        <p14:creationId xmlns:p14="http://schemas.microsoft.com/office/powerpoint/2010/main" val="2912533651"/>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5867400"/>
            <a:ext cx="9144000" cy="990600"/>
          </a:xfrm>
          <a:prstGeom prst="rect">
            <a:avLst/>
          </a:prstGeom>
          <a:solidFill>
            <a:srgbClr val="26B4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p:cNvSpPr>
            <a:spLocks noGrp="1"/>
          </p:cNvSpPr>
          <p:nvPr>
            <p:ph type="dt" sz="half" idx="10"/>
          </p:nvPr>
        </p:nvSpPr>
        <p:spPr/>
        <p:txBody>
          <a:bodyPr/>
          <a:lstStyle/>
          <a:p>
            <a:fld id="{7FBA8691-BF85-48C3-BE8A-501EA1E6A76E}" type="datetime3">
              <a:rPr lang="en-US" sz="1400" b="1" smtClean="0">
                <a:solidFill>
                  <a:schemeClr val="bg1"/>
                </a:solidFill>
              </a:rPr>
              <a:t>23 April 2018</a:t>
            </a:fld>
            <a:endParaRPr lang="en-US" sz="1400" b="1" dirty="0">
              <a:solidFill>
                <a:schemeClr val="bg1"/>
              </a:solidFill>
            </a:endParaRPr>
          </a:p>
        </p:txBody>
      </p:sp>
      <p:sp>
        <p:nvSpPr>
          <p:cNvPr id="7" name="Slide Number Placeholder 6"/>
          <p:cNvSpPr>
            <a:spLocks noGrp="1"/>
          </p:cNvSpPr>
          <p:nvPr>
            <p:ph type="sldNum" sz="quarter" idx="12"/>
          </p:nvPr>
        </p:nvSpPr>
        <p:spPr/>
        <p:txBody>
          <a:bodyPr vert="horz" lIns="91440" tIns="45720" rIns="91440" bIns="45720" rtlCol="0" anchor="ctr"/>
          <a:lstStyle/>
          <a:p>
            <a:fld id="{6248C70F-5C6F-48B8-86F4-FE52AC0CB82A}" type="slidenum">
              <a:rPr lang="en-US" sz="1400" b="1">
                <a:solidFill>
                  <a:schemeClr val="bg1"/>
                </a:solidFill>
              </a:rPr>
              <a:pPr/>
              <a:t>3</a:t>
            </a:fld>
            <a:endParaRPr lang="en-US" sz="1400" b="1">
              <a:solidFill>
                <a:schemeClr val="bg1"/>
              </a:solidFill>
            </a:endParaRPr>
          </a:p>
        </p:txBody>
      </p:sp>
      <p:sp>
        <p:nvSpPr>
          <p:cNvPr id="8" name="TextBox 7"/>
          <p:cNvSpPr txBox="1"/>
          <p:nvPr/>
        </p:nvSpPr>
        <p:spPr>
          <a:xfrm>
            <a:off x="1961642" y="6324600"/>
            <a:ext cx="5810758" cy="400110"/>
          </a:xfrm>
          <a:prstGeom prst="rect">
            <a:avLst/>
          </a:prstGeom>
          <a:noFill/>
        </p:spPr>
        <p:txBody>
          <a:bodyPr wrap="none" rtlCol="0">
            <a:spAutoFit/>
          </a:bodyPr>
          <a:lstStyle/>
          <a:p>
            <a:r>
              <a:rPr lang="en-US" sz="2000" dirty="0" smtClean="0">
                <a:solidFill>
                  <a:schemeClr val="bg1"/>
                </a:solidFill>
              </a:rPr>
              <a:t>Sri </a:t>
            </a:r>
            <a:r>
              <a:rPr lang="en-US" sz="2000" dirty="0" err="1" smtClean="0">
                <a:solidFill>
                  <a:schemeClr val="bg1"/>
                </a:solidFill>
              </a:rPr>
              <a:t>Venkateswara</a:t>
            </a:r>
            <a:r>
              <a:rPr lang="en-US" sz="2000" dirty="0" smtClean="0">
                <a:solidFill>
                  <a:schemeClr val="bg1"/>
                </a:solidFill>
              </a:rPr>
              <a:t> College of Engineering &amp; Technology</a:t>
            </a:r>
            <a:endParaRPr lang="en-US" sz="1400" dirty="0">
              <a:solidFill>
                <a:schemeClr val="bg1"/>
              </a:solidFill>
            </a:endParaRPr>
          </a:p>
        </p:txBody>
      </p:sp>
      <p:sp>
        <p:nvSpPr>
          <p:cNvPr id="10" name="TextBox 9"/>
          <p:cNvSpPr txBox="1"/>
          <p:nvPr/>
        </p:nvSpPr>
        <p:spPr>
          <a:xfrm>
            <a:off x="353290" y="1219200"/>
            <a:ext cx="8790709" cy="5232202"/>
          </a:xfrm>
          <a:prstGeom prst="rect">
            <a:avLst/>
          </a:prstGeom>
          <a:noFill/>
        </p:spPr>
        <p:txBody>
          <a:bodyPr wrap="square" rtlCol="0">
            <a:spAutoFit/>
          </a:bodyPr>
          <a:lstStyle/>
          <a:p>
            <a:pPr marL="571500" indent="-571500" algn="just">
              <a:lnSpc>
                <a:spcPct val="150000"/>
              </a:lnSpc>
              <a:buFont typeface="Wingdings" pitchFamily="2" charset="2"/>
              <a:buChar char="Ø"/>
            </a:pPr>
            <a:r>
              <a:rPr lang="en-US" sz="2600" dirty="0" smtClean="0"/>
              <a:t>Order It is </a:t>
            </a:r>
            <a:r>
              <a:rPr lang="en-US" sz="2600" dirty="0"/>
              <a:t>a revolutionary app to ease the order taking during rush hours at restaurant</a:t>
            </a:r>
            <a:r>
              <a:rPr lang="en-US" sz="2600" dirty="0" smtClean="0"/>
              <a:t>.</a:t>
            </a:r>
          </a:p>
          <a:p>
            <a:pPr marL="571500" indent="-571500" algn="just">
              <a:lnSpc>
                <a:spcPct val="150000"/>
              </a:lnSpc>
              <a:buFont typeface="Wingdings" pitchFamily="2" charset="2"/>
              <a:buChar char="Ø"/>
            </a:pPr>
            <a:r>
              <a:rPr lang="en-US" sz="2400" dirty="0" smtClean="0"/>
              <a:t>With Order It, customers can use a self-ordering terminal at a table to access the restaurant menu and order a meal.</a:t>
            </a:r>
          </a:p>
          <a:p>
            <a:pPr marL="571500" indent="-571500" algn="just">
              <a:lnSpc>
                <a:spcPct val="150000"/>
              </a:lnSpc>
              <a:buFont typeface="Wingdings" pitchFamily="2" charset="2"/>
              <a:buChar char="Ø"/>
            </a:pPr>
            <a:r>
              <a:rPr lang="en-US" sz="2400" dirty="0" smtClean="0"/>
              <a:t>It improves the overall service speed, and reduces waiting times to ultimately increase customer satisfaction.</a:t>
            </a:r>
          </a:p>
          <a:p>
            <a:pPr marL="571500" indent="-571500" algn="just">
              <a:lnSpc>
                <a:spcPct val="150000"/>
              </a:lnSpc>
              <a:buFont typeface="Wingdings" pitchFamily="2" charset="2"/>
              <a:buChar char="Ø"/>
            </a:pPr>
            <a:r>
              <a:rPr lang="en-US" sz="2400" dirty="0"/>
              <a:t>T</a:t>
            </a:r>
            <a:r>
              <a:rPr lang="en-US" sz="2400" dirty="0" smtClean="0"/>
              <a:t>his is the platform to edit and dispatch interactive advertisements    </a:t>
            </a:r>
          </a:p>
          <a:p>
            <a:pPr marL="571500" indent="-571500" algn="just">
              <a:buFont typeface="Wingdings" pitchFamily="2" charset="2"/>
              <a:buChar char="Ø"/>
            </a:pPr>
            <a:endParaRPr lang="en-US" sz="4000" dirty="0" smtClean="0"/>
          </a:p>
        </p:txBody>
      </p:sp>
      <p:sp>
        <p:nvSpPr>
          <p:cNvPr id="9" name="TextBox 8"/>
          <p:cNvSpPr txBox="1"/>
          <p:nvPr/>
        </p:nvSpPr>
        <p:spPr>
          <a:xfrm>
            <a:off x="-13856" y="-31820"/>
            <a:ext cx="9157855" cy="1045223"/>
          </a:xfrm>
          <a:prstGeom prst="rect">
            <a:avLst/>
          </a:prstGeom>
          <a:solidFill>
            <a:srgbClr val="26B499"/>
          </a:solidFill>
        </p:spPr>
        <p:txBody>
          <a:bodyPr wrap="square" rtlCol="0" anchor="ctr">
            <a:spAutoFit/>
          </a:bodyPr>
          <a:lstStyle/>
          <a:p>
            <a:pPr algn="ctr">
              <a:lnSpc>
                <a:spcPct val="200000"/>
              </a:lnSpc>
            </a:pPr>
            <a:r>
              <a:rPr lang="en-GB" sz="3600" dirty="0" smtClean="0">
                <a:ln w="0"/>
                <a:solidFill>
                  <a:schemeClr val="bg1"/>
                </a:solidFill>
                <a:effectLst>
                  <a:outerShdw blurRad="38100" dist="19050" dir="2700000" algn="tl" rotWithShape="0">
                    <a:schemeClr val="dk1">
                      <a:alpha val="40000"/>
                    </a:schemeClr>
                  </a:outerShdw>
                </a:effectLst>
              </a:rPr>
              <a:t>INTRODUCTION OF PROJECT</a:t>
            </a: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5867400"/>
            <a:ext cx="9144000" cy="990600"/>
          </a:xfrm>
          <a:prstGeom prst="rect">
            <a:avLst/>
          </a:prstGeom>
          <a:solidFill>
            <a:srgbClr val="26B4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p:cNvSpPr>
            <a:spLocks noGrp="1"/>
          </p:cNvSpPr>
          <p:nvPr>
            <p:ph type="dt" sz="half" idx="10"/>
          </p:nvPr>
        </p:nvSpPr>
        <p:spPr/>
        <p:txBody>
          <a:bodyPr/>
          <a:lstStyle/>
          <a:p>
            <a:fld id="{7FBA8691-BF85-48C3-BE8A-501EA1E6A76E}" type="datetime3">
              <a:rPr lang="en-US" sz="1400" b="1" smtClean="0">
                <a:solidFill>
                  <a:schemeClr val="bg1"/>
                </a:solidFill>
              </a:rPr>
              <a:t>23 April 2018</a:t>
            </a:fld>
            <a:endParaRPr lang="en-US" sz="1400" b="1" dirty="0">
              <a:solidFill>
                <a:schemeClr val="bg1"/>
              </a:solidFill>
            </a:endParaRPr>
          </a:p>
        </p:txBody>
      </p:sp>
      <p:sp>
        <p:nvSpPr>
          <p:cNvPr id="7" name="Slide Number Placeholder 6"/>
          <p:cNvSpPr>
            <a:spLocks noGrp="1"/>
          </p:cNvSpPr>
          <p:nvPr>
            <p:ph type="sldNum" sz="quarter" idx="12"/>
          </p:nvPr>
        </p:nvSpPr>
        <p:spPr/>
        <p:txBody>
          <a:bodyPr vert="horz" lIns="91440" tIns="45720" rIns="91440" bIns="45720" rtlCol="0" anchor="ctr"/>
          <a:lstStyle/>
          <a:p>
            <a:fld id="{6248C70F-5C6F-48B8-86F4-FE52AC0CB82A}" type="slidenum">
              <a:rPr lang="en-US" sz="1400" b="1">
                <a:solidFill>
                  <a:schemeClr val="bg1"/>
                </a:solidFill>
              </a:rPr>
              <a:pPr/>
              <a:t>4</a:t>
            </a:fld>
            <a:endParaRPr lang="en-US" sz="1400" b="1">
              <a:solidFill>
                <a:schemeClr val="bg1"/>
              </a:solidFill>
            </a:endParaRPr>
          </a:p>
        </p:txBody>
      </p:sp>
      <p:sp>
        <p:nvSpPr>
          <p:cNvPr id="8" name="TextBox 7"/>
          <p:cNvSpPr txBox="1"/>
          <p:nvPr/>
        </p:nvSpPr>
        <p:spPr>
          <a:xfrm>
            <a:off x="1961642" y="6324600"/>
            <a:ext cx="5810758" cy="400110"/>
          </a:xfrm>
          <a:prstGeom prst="rect">
            <a:avLst/>
          </a:prstGeom>
          <a:noFill/>
        </p:spPr>
        <p:txBody>
          <a:bodyPr wrap="none" rtlCol="0">
            <a:spAutoFit/>
          </a:bodyPr>
          <a:lstStyle/>
          <a:p>
            <a:r>
              <a:rPr lang="en-US" sz="2000" dirty="0" smtClean="0">
                <a:solidFill>
                  <a:schemeClr val="bg1"/>
                </a:solidFill>
              </a:rPr>
              <a:t>Sri </a:t>
            </a:r>
            <a:r>
              <a:rPr lang="en-US" sz="2000" dirty="0" err="1" smtClean="0">
                <a:solidFill>
                  <a:schemeClr val="bg1"/>
                </a:solidFill>
              </a:rPr>
              <a:t>Venkateswara</a:t>
            </a:r>
            <a:r>
              <a:rPr lang="en-US" sz="2000" dirty="0" smtClean="0">
                <a:solidFill>
                  <a:schemeClr val="bg1"/>
                </a:solidFill>
              </a:rPr>
              <a:t> College of Engineering &amp; Technology</a:t>
            </a:r>
            <a:endParaRPr lang="en-US" sz="1400" dirty="0">
              <a:solidFill>
                <a:schemeClr val="bg1"/>
              </a:solidFill>
            </a:endParaRPr>
          </a:p>
        </p:txBody>
      </p:sp>
      <p:sp>
        <p:nvSpPr>
          <p:cNvPr id="10" name="TextBox 9"/>
          <p:cNvSpPr txBox="1"/>
          <p:nvPr/>
        </p:nvSpPr>
        <p:spPr>
          <a:xfrm>
            <a:off x="353290" y="1219200"/>
            <a:ext cx="8790709" cy="5216813"/>
          </a:xfrm>
          <a:prstGeom prst="rect">
            <a:avLst/>
          </a:prstGeom>
          <a:noFill/>
        </p:spPr>
        <p:txBody>
          <a:bodyPr wrap="square" rtlCol="0">
            <a:spAutoFit/>
          </a:bodyPr>
          <a:lstStyle/>
          <a:p>
            <a:pPr marL="571500" indent="-571500" algn="just">
              <a:lnSpc>
                <a:spcPct val="150000"/>
              </a:lnSpc>
              <a:buFont typeface="Wingdings" pitchFamily="2" charset="2"/>
              <a:buChar char="Ø"/>
            </a:pPr>
            <a:r>
              <a:rPr lang="en-US" sz="2600" dirty="0" smtClean="0"/>
              <a:t>Keeping up with Trends a Order It is a great method of keeping your customers and staff engaged while making more sales.</a:t>
            </a:r>
          </a:p>
          <a:p>
            <a:pPr marL="571500" indent="-571500" algn="just">
              <a:lnSpc>
                <a:spcPct val="150000"/>
              </a:lnSpc>
              <a:buFont typeface="Wingdings" pitchFamily="2" charset="2"/>
              <a:buChar char="Ø"/>
            </a:pPr>
            <a:r>
              <a:rPr lang="en-US" sz="2600" dirty="0"/>
              <a:t>H</a:t>
            </a:r>
            <a:r>
              <a:rPr lang="en-US" sz="2600" dirty="0" smtClean="0"/>
              <a:t>elp you to improve customer satisfaction and increase your revenue.</a:t>
            </a:r>
          </a:p>
          <a:p>
            <a:pPr marL="571500" indent="-571500" algn="just">
              <a:lnSpc>
                <a:spcPct val="150000"/>
              </a:lnSpc>
              <a:buFont typeface="Wingdings" pitchFamily="2" charset="2"/>
              <a:buChar char="Ø"/>
            </a:pPr>
            <a:r>
              <a:rPr lang="en-US" sz="2600" dirty="0" smtClean="0"/>
              <a:t>It offers visually rich digital menu so that  we can listen to our customers and get their feedbacks </a:t>
            </a:r>
          </a:p>
          <a:p>
            <a:pPr algn="just">
              <a:lnSpc>
                <a:spcPct val="150000"/>
              </a:lnSpc>
            </a:pPr>
            <a:endParaRPr lang="en-US" sz="4000" dirty="0" smtClean="0"/>
          </a:p>
        </p:txBody>
      </p:sp>
      <p:sp>
        <p:nvSpPr>
          <p:cNvPr id="9" name="TextBox 8"/>
          <p:cNvSpPr txBox="1"/>
          <p:nvPr/>
        </p:nvSpPr>
        <p:spPr>
          <a:xfrm>
            <a:off x="-13856" y="18343"/>
            <a:ext cx="9157855" cy="1045223"/>
          </a:xfrm>
          <a:prstGeom prst="rect">
            <a:avLst/>
          </a:prstGeom>
          <a:solidFill>
            <a:srgbClr val="26B499"/>
          </a:solidFill>
        </p:spPr>
        <p:txBody>
          <a:bodyPr wrap="square" rtlCol="0" anchor="ctr">
            <a:spAutoFit/>
          </a:bodyPr>
          <a:lstStyle/>
          <a:p>
            <a:pPr algn="ctr">
              <a:lnSpc>
                <a:spcPct val="200000"/>
              </a:lnSpc>
              <a:spcAft>
                <a:spcPts val="600"/>
              </a:spcAft>
            </a:pPr>
            <a:r>
              <a:rPr lang="en-US" sz="3600" dirty="0" smtClean="0">
                <a:ln w="0"/>
                <a:solidFill>
                  <a:schemeClr val="bg1"/>
                </a:solidFill>
                <a:effectLst>
                  <a:outerShdw blurRad="38100" dist="19050" dir="2700000" algn="tl" rotWithShape="0">
                    <a:schemeClr val="dk1">
                      <a:alpha val="40000"/>
                    </a:schemeClr>
                  </a:outerShdw>
                </a:effectLst>
              </a:rPr>
              <a:t>OBJECTIVE AND SCOPE OF THE PROJECT</a:t>
            </a:r>
          </a:p>
        </p:txBody>
      </p:sp>
    </p:spTree>
    <p:extLst>
      <p:ext uri="{BB962C8B-B14F-4D97-AF65-F5344CB8AC3E}">
        <p14:creationId xmlns:p14="http://schemas.microsoft.com/office/powerpoint/2010/main" val="1180866696"/>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5867400"/>
            <a:ext cx="9144000" cy="990600"/>
          </a:xfrm>
          <a:prstGeom prst="rect">
            <a:avLst/>
          </a:prstGeom>
          <a:solidFill>
            <a:srgbClr val="26B4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p:cNvSpPr>
            <a:spLocks noGrp="1"/>
          </p:cNvSpPr>
          <p:nvPr>
            <p:ph type="dt" sz="half" idx="10"/>
          </p:nvPr>
        </p:nvSpPr>
        <p:spPr/>
        <p:txBody>
          <a:bodyPr/>
          <a:lstStyle/>
          <a:p>
            <a:fld id="{7FBA8691-BF85-48C3-BE8A-501EA1E6A76E}" type="datetime3">
              <a:rPr lang="en-US" sz="1400" b="1" smtClean="0">
                <a:solidFill>
                  <a:schemeClr val="bg1"/>
                </a:solidFill>
              </a:rPr>
              <a:t>23 April 2018</a:t>
            </a:fld>
            <a:endParaRPr lang="en-US" sz="1400" b="1" dirty="0">
              <a:solidFill>
                <a:schemeClr val="bg1"/>
              </a:solidFill>
            </a:endParaRPr>
          </a:p>
        </p:txBody>
      </p:sp>
      <p:sp>
        <p:nvSpPr>
          <p:cNvPr id="7" name="Slide Number Placeholder 6"/>
          <p:cNvSpPr>
            <a:spLocks noGrp="1"/>
          </p:cNvSpPr>
          <p:nvPr>
            <p:ph type="sldNum" sz="quarter" idx="12"/>
          </p:nvPr>
        </p:nvSpPr>
        <p:spPr/>
        <p:txBody>
          <a:bodyPr vert="horz" lIns="91440" tIns="45720" rIns="91440" bIns="45720" rtlCol="0" anchor="ctr"/>
          <a:lstStyle/>
          <a:p>
            <a:fld id="{6248C70F-5C6F-48B8-86F4-FE52AC0CB82A}" type="slidenum">
              <a:rPr lang="en-US" sz="1400" b="1">
                <a:solidFill>
                  <a:schemeClr val="bg1"/>
                </a:solidFill>
              </a:rPr>
              <a:pPr/>
              <a:t>5</a:t>
            </a:fld>
            <a:endParaRPr lang="en-US" sz="1400" b="1">
              <a:solidFill>
                <a:schemeClr val="bg1"/>
              </a:solidFill>
            </a:endParaRPr>
          </a:p>
        </p:txBody>
      </p:sp>
      <p:sp>
        <p:nvSpPr>
          <p:cNvPr id="8" name="TextBox 7"/>
          <p:cNvSpPr txBox="1"/>
          <p:nvPr/>
        </p:nvSpPr>
        <p:spPr>
          <a:xfrm>
            <a:off x="1961642" y="6324600"/>
            <a:ext cx="5810758" cy="400110"/>
          </a:xfrm>
          <a:prstGeom prst="rect">
            <a:avLst/>
          </a:prstGeom>
          <a:noFill/>
        </p:spPr>
        <p:txBody>
          <a:bodyPr wrap="none" rtlCol="0">
            <a:spAutoFit/>
          </a:bodyPr>
          <a:lstStyle/>
          <a:p>
            <a:r>
              <a:rPr lang="en-US" sz="2000" dirty="0" smtClean="0">
                <a:solidFill>
                  <a:schemeClr val="bg1"/>
                </a:solidFill>
              </a:rPr>
              <a:t>Sri </a:t>
            </a:r>
            <a:r>
              <a:rPr lang="en-US" sz="2000" dirty="0" err="1" smtClean="0">
                <a:solidFill>
                  <a:schemeClr val="bg1"/>
                </a:solidFill>
              </a:rPr>
              <a:t>Venkateswara</a:t>
            </a:r>
            <a:r>
              <a:rPr lang="en-US" sz="2000" dirty="0" smtClean="0">
                <a:solidFill>
                  <a:schemeClr val="bg1"/>
                </a:solidFill>
              </a:rPr>
              <a:t> College of Engineering &amp; Technology</a:t>
            </a:r>
            <a:endParaRPr lang="en-US" sz="1400" dirty="0">
              <a:solidFill>
                <a:schemeClr val="bg1"/>
              </a:solidFill>
            </a:endParaRPr>
          </a:p>
        </p:txBody>
      </p:sp>
      <p:sp>
        <p:nvSpPr>
          <p:cNvPr id="10" name="TextBox 9"/>
          <p:cNvSpPr txBox="1"/>
          <p:nvPr/>
        </p:nvSpPr>
        <p:spPr>
          <a:xfrm>
            <a:off x="398316" y="1295400"/>
            <a:ext cx="8333509" cy="4154984"/>
          </a:xfrm>
          <a:prstGeom prst="rect">
            <a:avLst/>
          </a:prstGeom>
          <a:noFill/>
        </p:spPr>
        <p:txBody>
          <a:bodyPr wrap="square" rtlCol="0">
            <a:spAutoFit/>
          </a:bodyPr>
          <a:lstStyle/>
          <a:p>
            <a:pPr marL="571500" indent="-571500" algn="just">
              <a:buFont typeface="Wingdings" pitchFamily="2" charset="2"/>
              <a:buChar char="Ø"/>
            </a:pPr>
            <a:r>
              <a:rPr lang="en-US" sz="2400" dirty="0" smtClean="0"/>
              <a:t>Every hotel management wants their customer satisfaction and wants to make their services better and attractive.</a:t>
            </a:r>
          </a:p>
          <a:p>
            <a:pPr marL="571500" indent="-571500" algn="just">
              <a:buFont typeface="Wingdings" pitchFamily="2" charset="2"/>
              <a:buChar char="Ø"/>
            </a:pPr>
            <a:r>
              <a:rPr lang="en-US" sz="2400" dirty="0" smtClean="0"/>
              <a:t>Every time when customers comes to any hotel, they will be waiting for waiters or bearers and gets hesitated to wait to have food. the customers are leaving the hotel or restaurants without getting any service from them.</a:t>
            </a:r>
          </a:p>
          <a:p>
            <a:pPr marL="571500" indent="-571500" algn="just">
              <a:buFont typeface="Wingdings" pitchFamily="2" charset="2"/>
              <a:buChar char="Ø"/>
            </a:pPr>
            <a:r>
              <a:rPr lang="en-US" sz="2400" dirty="0" smtClean="0"/>
              <a:t>After seeing such situations, the idea of making digital menu came into existence. That is our product, Order It.</a:t>
            </a:r>
          </a:p>
          <a:p>
            <a:pPr marL="571500" indent="-571500" algn="just">
              <a:buFont typeface="Wingdings" pitchFamily="2" charset="2"/>
              <a:buChar char="Ø"/>
            </a:pPr>
            <a:r>
              <a:rPr lang="en-US" sz="2400" dirty="0" smtClean="0"/>
              <a:t>Even though there are some applications like e-menu, making it as user-friendly is the main criteria over this application</a:t>
            </a:r>
            <a:r>
              <a:rPr lang="en-US" sz="2400" dirty="0" smtClean="0"/>
              <a:t>.</a:t>
            </a:r>
            <a:endParaRPr lang="en-US" sz="2400" dirty="0" smtClean="0"/>
          </a:p>
        </p:txBody>
      </p:sp>
      <p:sp>
        <p:nvSpPr>
          <p:cNvPr id="9" name="TextBox 8"/>
          <p:cNvSpPr txBox="1"/>
          <p:nvPr/>
        </p:nvSpPr>
        <p:spPr>
          <a:xfrm>
            <a:off x="-13856" y="18343"/>
            <a:ext cx="9157855" cy="1045223"/>
          </a:xfrm>
          <a:prstGeom prst="rect">
            <a:avLst/>
          </a:prstGeom>
          <a:solidFill>
            <a:srgbClr val="26B499"/>
          </a:solidFill>
        </p:spPr>
        <p:txBody>
          <a:bodyPr wrap="square" rtlCol="0" anchor="ctr">
            <a:spAutoFit/>
          </a:bodyPr>
          <a:lstStyle/>
          <a:p>
            <a:pPr algn="ctr">
              <a:lnSpc>
                <a:spcPct val="200000"/>
              </a:lnSpc>
              <a:spcAft>
                <a:spcPts val="600"/>
              </a:spcAft>
            </a:pPr>
            <a:r>
              <a:rPr lang="en-US" sz="3600" dirty="0" smtClean="0">
                <a:ln w="0"/>
                <a:solidFill>
                  <a:schemeClr val="bg1"/>
                </a:solidFill>
                <a:effectLst>
                  <a:outerShdw blurRad="38100" dist="19050" dir="2700000" algn="tl" rotWithShape="0">
                    <a:schemeClr val="dk1">
                      <a:alpha val="40000"/>
                    </a:schemeClr>
                  </a:outerShdw>
                </a:effectLst>
              </a:rPr>
              <a:t>BACKGROUND STUDY</a:t>
            </a:r>
          </a:p>
        </p:txBody>
      </p:sp>
    </p:spTree>
    <p:extLst>
      <p:ext uri="{BB962C8B-B14F-4D97-AF65-F5344CB8AC3E}">
        <p14:creationId xmlns:p14="http://schemas.microsoft.com/office/powerpoint/2010/main" val="3820117542"/>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5908964"/>
            <a:ext cx="9144000" cy="990600"/>
          </a:xfrm>
          <a:prstGeom prst="rect">
            <a:avLst/>
          </a:prstGeom>
          <a:solidFill>
            <a:srgbClr val="26B4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p:cNvSpPr>
            <a:spLocks noGrp="1"/>
          </p:cNvSpPr>
          <p:nvPr>
            <p:ph type="dt" sz="half" idx="10"/>
          </p:nvPr>
        </p:nvSpPr>
        <p:spPr/>
        <p:txBody>
          <a:bodyPr/>
          <a:lstStyle/>
          <a:p>
            <a:fld id="{7FBA8691-BF85-48C3-BE8A-501EA1E6A76E}" type="datetime3">
              <a:rPr lang="en-US" sz="1400" b="1" smtClean="0">
                <a:solidFill>
                  <a:schemeClr val="bg1"/>
                </a:solidFill>
              </a:rPr>
              <a:t>23 April 2018</a:t>
            </a:fld>
            <a:endParaRPr lang="en-US" sz="1400" b="1" dirty="0">
              <a:solidFill>
                <a:schemeClr val="bg1"/>
              </a:solidFill>
            </a:endParaRPr>
          </a:p>
        </p:txBody>
      </p:sp>
      <p:sp>
        <p:nvSpPr>
          <p:cNvPr id="7" name="Slide Number Placeholder 6"/>
          <p:cNvSpPr>
            <a:spLocks noGrp="1"/>
          </p:cNvSpPr>
          <p:nvPr>
            <p:ph type="sldNum" sz="quarter" idx="12"/>
          </p:nvPr>
        </p:nvSpPr>
        <p:spPr/>
        <p:txBody>
          <a:bodyPr vert="horz" lIns="91440" tIns="45720" rIns="91440" bIns="45720" rtlCol="0" anchor="ctr"/>
          <a:lstStyle/>
          <a:p>
            <a:fld id="{6248C70F-5C6F-48B8-86F4-FE52AC0CB82A}" type="slidenum">
              <a:rPr lang="en-US" sz="1400" b="1">
                <a:solidFill>
                  <a:schemeClr val="bg1"/>
                </a:solidFill>
              </a:rPr>
              <a:pPr/>
              <a:t>6</a:t>
            </a:fld>
            <a:endParaRPr lang="en-US" sz="1400" b="1">
              <a:solidFill>
                <a:schemeClr val="bg1"/>
              </a:solidFill>
            </a:endParaRPr>
          </a:p>
        </p:txBody>
      </p:sp>
      <p:sp>
        <p:nvSpPr>
          <p:cNvPr id="8" name="TextBox 7"/>
          <p:cNvSpPr txBox="1"/>
          <p:nvPr/>
        </p:nvSpPr>
        <p:spPr>
          <a:xfrm>
            <a:off x="1961642" y="6324600"/>
            <a:ext cx="5810758" cy="400110"/>
          </a:xfrm>
          <a:prstGeom prst="rect">
            <a:avLst/>
          </a:prstGeom>
          <a:noFill/>
        </p:spPr>
        <p:txBody>
          <a:bodyPr wrap="none" rtlCol="0">
            <a:spAutoFit/>
          </a:bodyPr>
          <a:lstStyle/>
          <a:p>
            <a:r>
              <a:rPr lang="en-US" sz="2000" dirty="0" smtClean="0">
                <a:solidFill>
                  <a:schemeClr val="bg1"/>
                </a:solidFill>
              </a:rPr>
              <a:t>Sri </a:t>
            </a:r>
            <a:r>
              <a:rPr lang="en-US" sz="2000" dirty="0" err="1" smtClean="0">
                <a:solidFill>
                  <a:schemeClr val="bg1"/>
                </a:solidFill>
              </a:rPr>
              <a:t>Venkateswara</a:t>
            </a:r>
            <a:r>
              <a:rPr lang="en-US" sz="2000" dirty="0" smtClean="0">
                <a:solidFill>
                  <a:schemeClr val="bg1"/>
                </a:solidFill>
              </a:rPr>
              <a:t> College of Engineering &amp; Technology</a:t>
            </a:r>
            <a:endParaRPr lang="en-US" sz="1400" dirty="0">
              <a:solidFill>
                <a:schemeClr val="bg1"/>
              </a:solidFill>
            </a:endParaRPr>
          </a:p>
        </p:txBody>
      </p:sp>
      <p:sp>
        <p:nvSpPr>
          <p:cNvPr id="10" name="TextBox 9"/>
          <p:cNvSpPr txBox="1"/>
          <p:nvPr/>
        </p:nvSpPr>
        <p:spPr>
          <a:xfrm>
            <a:off x="353290" y="1219200"/>
            <a:ext cx="8790709" cy="5416868"/>
          </a:xfrm>
          <a:prstGeom prst="rect">
            <a:avLst/>
          </a:prstGeom>
          <a:noFill/>
        </p:spPr>
        <p:txBody>
          <a:bodyPr wrap="square" rtlCol="0">
            <a:spAutoFit/>
          </a:bodyPr>
          <a:lstStyle/>
          <a:p>
            <a:pPr marL="571500" indent="-571500" algn="just">
              <a:buFont typeface="Wingdings" pitchFamily="2" charset="2"/>
              <a:buChar char="Ø"/>
            </a:pPr>
            <a:r>
              <a:rPr lang="en-US" sz="2600" dirty="0" smtClean="0"/>
              <a:t>At rush times at hotel or restaurants, customers are not completely satisfied with the services and offerings provided by the hotel. In this case, hotel management lose their benefits or yield from their customers.</a:t>
            </a:r>
          </a:p>
          <a:p>
            <a:pPr marL="571500" indent="-571500" algn="just">
              <a:buFont typeface="Wingdings" pitchFamily="2" charset="2"/>
              <a:buChar char="Ø"/>
            </a:pPr>
            <a:r>
              <a:rPr lang="en-US" sz="2600" dirty="0" smtClean="0"/>
              <a:t>Even reputation matters over there. Hotel management cannot assign extra man power for those particular times. </a:t>
            </a:r>
          </a:p>
          <a:p>
            <a:pPr marL="571500" indent="-571500" algn="just">
              <a:buFont typeface="Wingdings" pitchFamily="2" charset="2"/>
              <a:buChar char="Ø"/>
            </a:pPr>
            <a:r>
              <a:rPr lang="en-US" sz="2600" dirty="0" smtClean="0"/>
              <a:t>To avoid this kind of problems, Order It has been developed to make food serving, digitized.</a:t>
            </a:r>
          </a:p>
          <a:p>
            <a:pPr marL="571500" indent="-571500" algn="just">
              <a:buFont typeface="Wingdings" pitchFamily="2" charset="2"/>
              <a:buChar char="Ø"/>
            </a:pPr>
            <a:r>
              <a:rPr lang="en-US" sz="2600" dirty="0" smtClean="0"/>
              <a:t>Using this application reduces the man power and also give a great look for any hotel or restaurant.</a:t>
            </a:r>
          </a:p>
          <a:p>
            <a:pPr marL="571500" indent="-571500" algn="just">
              <a:buFont typeface="Wingdings" pitchFamily="2" charset="2"/>
              <a:buChar char="Ø"/>
            </a:pPr>
            <a:endParaRPr lang="en-US" sz="2600" dirty="0" smtClean="0"/>
          </a:p>
          <a:p>
            <a:pPr algn="just">
              <a:lnSpc>
                <a:spcPct val="150000"/>
              </a:lnSpc>
            </a:pPr>
            <a:endParaRPr lang="en-US" sz="4000" dirty="0" smtClean="0"/>
          </a:p>
        </p:txBody>
      </p:sp>
      <p:sp>
        <p:nvSpPr>
          <p:cNvPr id="9" name="TextBox 8"/>
          <p:cNvSpPr txBox="1"/>
          <p:nvPr/>
        </p:nvSpPr>
        <p:spPr>
          <a:xfrm>
            <a:off x="-13856" y="18343"/>
            <a:ext cx="9157855" cy="1045223"/>
          </a:xfrm>
          <a:prstGeom prst="rect">
            <a:avLst/>
          </a:prstGeom>
          <a:solidFill>
            <a:srgbClr val="26B499"/>
          </a:solidFill>
        </p:spPr>
        <p:txBody>
          <a:bodyPr wrap="square" rtlCol="0" anchor="ctr">
            <a:spAutoFit/>
          </a:bodyPr>
          <a:lstStyle/>
          <a:p>
            <a:pPr algn="ctr">
              <a:lnSpc>
                <a:spcPct val="200000"/>
              </a:lnSpc>
              <a:spcAft>
                <a:spcPts val="600"/>
              </a:spcAft>
            </a:pPr>
            <a:r>
              <a:rPr lang="en-US" sz="3600" dirty="0" smtClean="0">
                <a:ln w="0"/>
                <a:solidFill>
                  <a:schemeClr val="bg1"/>
                </a:solidFill>
                <a:effectLst>
                  <a:outerShdw blurRad="38100" dist="19050" dir="2700000" algn="tl" rotWithShape="0">
                    <a:schemeClr val="dk1">
                      <a:alpha val="40000"/>
                    </a:schemeClr>
                  </a:outerShdw>
                </a:effectLst>
              </a:rPr>
              <a:t>PROBLEMS IDENTIFIED AND CONFIRMED</a:t>
            </a:r>
          </a:p>
        </p:txBody>
      </p:sp>
    </p:spTree>
    <p:extLst>
      <p:ext uri="{BB962C8B-B14F-4D97-AF65-F5344CB8AC3E}">
        <p14:creationId xmlns:p14="http://schemas.microsoft.com/office/powerpoint/2010/main" val="2430419560"/>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5867400"/>
            <a:ext cx="9144000" cy="990600"/>
          </a:xfrm>
          <a:prstGeom prst="rect">
            <a:avLst/>
          </a:prstGeom>
          <a:solidFill>
            <a:srgbClr val="26B4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p:cNvSpPr>
            <a:spLocks noGrp="1"/>
          </p:cNvSpPr>
          <p:nvPr>
            <p:ph type="dt" sz="half" idx="10"/>
          </p:nvPr>
        </p:nvSpPr>
        <p:spPr/>
        <p:txBody>
          <a:bodyPr/>
          <a:lstStyle/>
          <a:p>
            <a:fld id="{7FBA8691-BF85-48C3-BE8A-501EA1E6A76E}" type="datetime3">
              <a:rPr lang="en-US" sz="1400" b="1" smtClean="0">
                <a:solidFill>
                  <a:schemeClr val="bg1"/>
                </a:solidFill>
              </a:rPr>
              <a:t>23 April 2018</a:t>
            </a:fld>
            <a:endParaRPr lang="en-US" sz="1400" b="1" dirty="0">
              <a:solidFill>
                <a:schemeClr val="bg1"/>
              </a:solidFill>
            </a:endParaRPr>
          </a:p>
        </p:txBody>
      </p:sp>
      <p:sp>
        <p:nvSpPr>
          <p:cNvPr id="7" name="Slide Number Placeholder 6"/>
          <p:cNvSpPr>
            <a:spLocks noGrp="1"/>
          </p:cNvSpPr>
          <p:nvPr>
            <p:ph type="sldNum" sz="quarter" idx="12"/>
          </p:nvPr>
        </p:nvSpPr>
        <p:spPr/>
        <p:txBody>
          <a:bodyPr vert="horz" lIns="91440" tIns="45720" rIns="91440" bIns="45720" rtlCol="0" anchor="ctr"/>
          <a:lstStyle/>
          <a:p>
            <a:fld id="{6248C70F-5C6F-48B8-86F4-FE52AC0CB82A}" type="slidenum">
              <a:rPr lang="en-US" sz="1400" b="1">
                <a:solidFill>
                  <a:schemeClr val="bg1"/>
                </a:solidFill>
              </a:rPr>
              <a:pPr/>
              <a:t>7</a:t>
            </a:fld>
            <a:endParaRPr lang="en-US" sz="1400" b="1">
              <a:solidFill>
                <a:schemeClr val="bg1"/>
              </a:solidFill>
            </a:endParaRPr>
          </a:p>
        </p:txBody>
      </p:sp>
      <p:sp>
        <p:nvSpPr>
          <p:cNvPr id="8" name="TextBox 7"/>
          <p:cNvSpPr txBox="1"/>
          <p:nvPr/>
        </p:nvSpPr>
        <p:spPr>
          <a:xfrm>
            <a:off x="1961642" y="6324600"/>
            <a:ext cx="5810758" cy="400110"/>
          </a:xfrm>
          <a:prstGeom prst="rect">
            <a:avLst/>
          </a:prstGeom>
          <a:noFill/>
        </p:spPr>
        <p:txBody>
          <a:bodyPr wrap="none" rtlCol="0">
            <a:spAutoFit/>
          </a:bodyPr>
          <a:lstStyle/>
          <a:p>
            <a:r>
              <a:rPr lang="en-US" sz="2000" dirty="0" smtClean="0">
                <a:solidFill>
                  <a:schemeClr val="bg1"/>
                </a:solidFill>
              </a:rPr>
              <a:t>Sri </a:t>
            </a:r>
            <a:r>
              <a:rPr lang="en-US" sz="2000" dirty="0" err="1" smtClean="0">
                <a:solidFill>
                  <a:schemeClr val="bg1"/>
                </a:solidFill>
              </a:rPr>
              <a:t>Venkateswara</a:t>
            </a:r>
            <a:r>
              <a:rPr lang="en-US" sz="2000" dirty="0" smtClean="0">
                <a:solidFill>
                  <a:schemeClr val="bg1"/>
                </a:solidFill>
              </a:rPr>
              <a:t> College of Engineering &amp; Technology</a:t>
            </a:r>
            <a:endParaRPr lang="en-US" sz="1400" dirty="0">
              <a:solidFill>
                <a:schemeClr val="bg1"/>
              </a:solidFill>
            </a:endParaRPr>
          </a:p>
        </p:txBody>
      </p:sp>
      <p:sp>
        <p:nvSpPr>
          <p:cNvPr id="9" name="TextBox 8"/>
          <p:cNvSpPr txBox="1"/>
          <p:nvPr/>
        </p:nvSpPr>
        <p:spPr>
          <a:xfrm>
            <a:off x="-13856" y="18343"/>
            <a:ext cx="9157855" cy="1045223"/>
          </a:xfrm>
          <a:prstGeom prst="rect">
            <a:avLst/>
          </a:prstGeom>
          <a:solidFill>
            <a:srgbClr val="26B499"/>
          </a:solidFill>
        </p:spPr>
        <p:txBody>
          <a:bodyPr wrap="square" rtlCol="0" anchor="ctr">
            <a:spAutoFit/>
          </a:bodyPr>
          <a:lstStyle/>
          <a:p>
            <a:pPr algn="ctr">
              <a:lnSpc>
                <a:spcPct val="200000"/>
              </a:lnSpc>
              <a:spcAft>
                <a:spcPts val="600"/>
              </a:spcAft>
            </a:pPr>
            <a:r>
              <a:rPr lang="en-US" sz="3600" dirty="0">
                <a:ln w="0"/>
                <a:solidFill>
                  <a:schemeClr val="bg1"/>
                </a:solidFill>
                <a:effectLst>
                  <a:outerShdw blurRad="38100" dist="19050" dir="2700000" algn="tl" rotWithShape="0">
                    <a:schemeClr val="dk1">
                      <a:alpha val="40000"/>
                    </a:schemeClr>
                  </a:outerShdw>
                </a:effectLst>
              </a:rPr>
              <a:t>Proposed System</a:t>
            </a:r>
          </a:p>
        </p:txBody>
      </p:sp>
      <p:sp>
        <p:nvSpPr>
          <p:cNvPr id="11" name="TextBox 10"/>
          <p:cNvSpPr txBox="1"/>
          <p:nvPr/>
        </p:nvSpPr>
        <p:spPr>
          <a:xfrm>
            <a:off x="-13856" y="609184"/>
            <a:ext cx="9144000" cy="5693866"/>
          </a:xfrm>
          <a:prstGeom prst="rect">
            <a:avLst/>
          </a:prstGeom>
          <a:noFill/>
        </p:spPr>
        <p:txBody>
          <a:bodyPr wrap="square" rtlCol="0">
            <a:spAutoFit/>
          </a:bodyPr>
          <a:lstStyle/>
          <a:p>
            <a:pPr marL="457200" indent="-457200" algn="just">
              <a:buFont typeface="Wingdings" pitchFamily="2" charset="2"/>
              <a:buChar char="Ø"/>
            </a:pPr>
            <a:endParaRPr lang="en-US" sz="2800" dirty="0" smtClean="0"/>
          </a:p>
          <a:p>
            <a:pPr marL="457200" indent="-457200" algn="just">
              <a:buFont typeface="Wingdings" pitchFamily="2" charset="2"/>
              <a:buChar char="Ø"/>
            </a:pPr>
            <a:r>
              <a:rPr lang="en-US" sz="2800" dirty="0" smtClean="0"/>
              <a:t>It  Every table present in a restaurant will be provided with a tablet preinstalled with e-menu from the app. </a:t>
            </a:r>
          </a:p>
          <a:p>
            <a:pPr marL="457200" indent="-457200" algn="just">
              <a:buFont typeface="Wingdings" pitchFamily="2" charset="2"/>
              <a:buChar char="Ø"/>
            </a:pPr>
            <a:r>
              <a:rPr lang="en-US" sz="2800" dirty="0" smtClean="0"/>
              <a:t>Whenever the customer orders some dish, the data will be received by the one who is using admin interface. </a:t>
            </a:r>
          </a:p>
          <a:p>
            <a:pPr marL="457200" indent="-457200" algn="just">
              <a:buFont typeface="Wingdings" pitchFamily="2" charset="2"/>
              <a:buChar char="Ø"/>
            </a:pPr>
            <a:r>
              <a:rPr lang="en-US" sz="2800" dirty="0" smtClean="0"/>
              <a:t>After receiving order, the admin will share the order details with cook </a:t>
            </a:r>
          </a:p>
          <a:p>
            <a:pPr marL="457200" indent="-457200" algn="just">
              <a:buFont typeface="Wingdings" pitchFamily="2" charset="2"/>
              <a:buChar char="Ø"/>
            </a:pPr>
            <a:r>
              <a:rPr lang="en-US" sz="2800" dirty="0" smtClean="0"/>
              <a:t>After the dish gets prepared the waiter will serve the dish to the ordered table. Once the user decides to opt for bill he will press the checkout button and submits the feedback as well. Then the admin gets notification so that he will print the bill receipt. </a:t>
            </a:r>
            <a:endParaRPr lang="en-US" sz="2800" dirty="0"/>
          </a:p>
          <a:p>
            <a:pPr marL="457200" lvl="0" indent="-457200" algn="just">
              <a:buFont typeface="Wingdings" pitchFamily="2" charset="2"/>
              <a:buChar char="Ø"/>
            </a:pPr>
            <a:endParaRPr lang="en-US" sz="2800" dirty="0"/>
          </a:p>
        </p:txBody>
      </p:sp>
    </p:spTree>
    <p:extLst>
      <p:ext uri="{BB962C8B-B14F-4D97-AF65-F5344CB8AC3E}">
        <p14:creationId xmlns:p14="http://schemas.microsoft.com/office/powerpoint/2010/main" val="2614852441"/>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5867400"/>
            <a:ext cx="9144000" cy="990600"/>
          </a:xfrm>
          <a:prstGeom prst="rect">
            <a:avLst/>
          </a:prstGeom>
          <a:solidFill>
            <a:srgbClr val="26B499"/>
          </a:solidFill>
          <a:ln>
            <a:solidFill>
              <a:srgbClr val="26B4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p:cNvSpPr>
            <a:spLocks noGrp="1"/>
          </p:cNvSpPr>
          <p:nvPr>
            <p:ph type="dt" sz="half" idx="10"/>
          </p:nvPr>
        </p:nvSpPr>
        <p:spPr/>
        <p:txBody>
          <a:bodyPr/>
          <a:lstStyle/>
          <a:p>
            <a:fld id="{12508EAD-D83F-4249-9E37-17B15D12C7E0}" type="datetime3">
              <a:rPr lang="en-US" sz="1400" b="1" smtClean="0">
                <a:solidFill>
                  <a:schemeClr val="bg1"/>
                </a:solidFill>
              </a:rPr>
              <a:t>23 April 2018</a:t>
            </a:fld>
            <a:endParaRPr lang="en-US" sz="1400" b="1" dirty="0">
              <a:solidFill>
                <a:schemeClr val="bg1"/>
              </a:solidFill>
            </a:endParaRPr>
          </a:p>
        </p:txBody>
      </p:sp>
      <p:sp>
        <p:nvSpPr>
          <p:cNvPr id="7" name="Slide Number Placeholder 6"/>
          <p:cNvSpPr>
            <a:spLocks noGrp="1"/>
          </p:cNvSpPr>
          <p:nvPr>
            <p:ph type="sldNum" sz="quarter" idx="12"/>
          </p:nvPr>
        </p:nvSpPr>
        <p:spPr/>
        <p:txBody>
          <a:bodyPr vert="horz" lIns="91440" tIns="45720" rIns="91440" bIns="45720" rtlCol="0" anchor="ctr"/>
          <a:lstStyle/>
          <a:p>
            <a:fld id="{6248C70F-5C6F-48B8-86F4-FE52AC0CB82A}" type="slidenum">
              <a:rPr lang="en-US" sz="1400" b="1">
                <a:solidFill>
                  <a:schemeClr val="bg1"/>
                </a:solidFill>
              </a:rPr>
              <a:pPr/>
              <a:t>8</a:t>
            </a:fld>
            <a:endParaRPr lang="en-US" sz="1400" b="1">
              <a:solidFill>
                <a:schemeClr val="bg1"/>
              </a:solidFill>
            </a:endParaRPr>
          </a:p>
        </p:txBody>
      </p:sp>
      <p:sp>
        <p:nvSpPr>
          <p:cNvPr id="8" name="TextBox 7"/>
          <p:cNvSpPr txBox="1"/>
          <p:nvPr/>
        </p:nvSpPr>
        <p:spPr>
          <a:xfrm>
            <a:off x="1961642" y="6324600"/>
            <a:ext cx="5810758" cy="400110"/>
          </a:xfrm>
          <a:prstGeom prst="rect">
            <a:avLst/>
          </a:prstGeom>
          <a:noFill/>
        </p:spPr>
        <p:txBody>
          <a:bodyPr wrap="none" rtlCol="0">
            <a:spAutoFit/>
          </a:bodyPr>
          <a:lstStyle/>
          <a:p>
            <a:r>
              <a:rPr lang="en-US" sz="2000" dirty="0" smtClean="0">
                <a:solidFill>
                  <a:schemeClr val="bg1"/>
                </a:solidFill>
              </a:rPr>
              <a:t>Sri </a:t>
            </a:r>
            <a:r>
              <a:rPr lang="en-US" sz="2000" dirty="0" err="1" smtClean="0">
                <a:solidFill>
                  <a:schemeClr val="bg1"/>
                </a:solidFill>
              </a:rPr>
              <a:t>Venkateswara</a:t>
            </a:r>
            <a:r>
              <a:rPr lang="en-US" sz="2000" dirty="0" smtClean="0">
                <a:solidFill>
                  <a:schemeClr val="bg1"/>
                </a:solidFill>
              </a:rPr>
              <a:t> College of Engineering &amp; Technology</a:t>
            </a:r>
            <a:endParaRPr lang="en-US" sz="1400" dirty="0">
              <a:solidFill>
                <a:schemeClr val="bg1"/>
              </a:solidFill>
            </a:endParaRPr>
          </a:p>
        </p:txBody>
      </p:sp>
      <p:sp>
        <p:nvSpPr>
          <p:cNvPr id="10" name="TextBox 9"/>
          <p:cNvSpPr txBox="1"/>
          <p:nvPr/>
        </p:nvSpPr>
        <p:spPr>
          <a:xfrm>
            <a:off x="-13855" y="606167"/>
            <a:ext cx="9144000" cy="5016758"/>
          </a:xfrm>
          <a:prstGeom prst="rect">
            <a:avLst/>
          </a:prstGeom>
          <a:noFill/>
        </p:spPr>
        <p:txBody>
          <a:bodyPr wrap="square" rtlCol="0">
            <a:spAutoFit/>
          </a:bodyPr>
          <a:lstStyle/>
          <a:p>
            <a:endParaRPr lang="en-US" sz="3200" dirty="0" smtClean="0"/>
          </a:p>
          <a:p>
            <a:pPr marL="457200" indent="-457200" algn="just">
              <a:buFont typeface="Wingdings" pitchFamily="2" charset="2"/>
              <a:buChar char="Ø"/>
            </a:pPr>
            <a:r>
              <a:rPr lang="en-US" sz="3200" dirty="0"/>
              <a:t>c</a:t>
            </a:r>
            <a:r>
              <a:rPr lang="en-US" sz="3200" dirty="0" smtClean="0"/>
              <a:t>ost-effective solution by reducing reliance on manpower.</a:t>
            </a:r>
          </a:p>
          <a:p>
            <a:pPr marL="457200" indent="-457200" algn="just">
              <a:buFont typeface="Wingdings" pitchFamily="2" charset="2"/>
              <a:buChar char="Ø"/>
            </a:pPr>
            <a:r>
              <a:rPr lang="en-US" sz="3200" dirty="0" smtClean="0"/>
              <a:t>Improves order accuracy and minimizes cost of error.</a:t>
            </a:r>
          </a:p>
          <a:p>
            <a:pPr marL="457200" indent="-457200" algn="just">
              <a:buFont typeface="Wingdings" pitchFamily="2" charset="2"/>
              <a:buChar char="Ø"/>
            </a:pPr>
            <a:r>
              <a:rPr lang="en-US" sz="3200" dirty="0" smtClean="0"/>
              <a:t>Enticing and interactive menu display for convenience to the customers.</a:t>
            </a:r>
          </a:p>
          <a:p>
            <a:pPr marL="457200" indent="-457200" algn="just">
              <a:buFont typeface="Wingdings" pitchFamily="2" charset="2"/>
              <a:buChar char="Ø"/>
            </a:pPr>
            <a:r>
              <a:rPr lang="en-US" sz="3200" dirty="0" smtClean="0"/>
              <a:t>Real-time data analysis to plan for your business enhancement.</a:t>
            </a:r>
          </a:p>
          <a:p>
            <a:pPr marL="457200" indent="-457200" algn="just">
              <a:buFont typeface="Wingdings" pitchFamily="2" charset="2"/>
              <a:buChar char="Ø"/>
            </a:pPr>
            <a:r>
              <a:rPr lang="en-US" sz="3200" dirty="0" smtClean="0"/>
              <a:t>Investment appraisal with less cost.</a:t>
            </a:r>
          </a:p>
        </p:txBody>
      </p:sp>
      <p:sp>
        <p:nvSpPr>
          <p:cNvPr id="9" name="TextBox 8"/>
          <p:cNvSpPr txBox="1"/>
          <p:nvPr/>
        </p:nvSpPr>
        <p:spPr>
          <a:xfrm>
            <a:off x="0" y="13855"/>
            <a:ext cx="9157855" cy="1045223"/>
          </a:xfrm>
          <a:prstGeom prst="rect">
            <a:avLst/>
          </a:prstGeom>
          <a:solidFill>
            <a:srgbClr val="26B499"/>
          </a:solidFill>
        </p:spPr>
        <p:txBody>
          <a:bodyPr wrap="square" rtlCol="0" anchor="ctr">
            <a:spAutoFit/>
          </a:bodyPr>
          <a:lstStyle/>
          <a:p>
            <a:pPr algn="ctr">
              <a:lnSpc>
                <a:spcPct val="200000"/>
              </a:lnSpc>
              <a:spcAft>
                <a:spcPts val="600"/>
              </a:spcAft>
            </a:pPr>
            <a:r>
              <a:rPr lang="en-US" sz="3600" dirty="0">
                <a:ln w="0"/>
                <a:solidFill>
                  <a:schemeClr val="bg1"/>
                </a:solidFill>
                <a:effectLst>
                  <a:outerShdw blurRad="38100" dist="19050" dir="2700000" algn="tl" rotWithShape="0">
                    <a:schemeClr val="dk1">
                      <a:alpha val="40000"/>
                    </a:schemeClr>
                  </a:outerShdw>
                </a:effectLst>
              </a:rPr>
              <a:t>Proposed </a:t>
            </a:r>
            <a:r>
              <a:rPr lang="en-US" sz="3600" dirty="0" smtClean="0">
                <a:ln w="0"/>
                <a:solidFill>
                  <a:schemeClr val="bg1"/>
                </a:solidFill>
                <a:effectLst>
                  <a:outerShdw blurRad="38100" dist="19050" dir="2700000" algn="tl" rotWithShape="0">
                    <a:schemeClr val="dk1">
                      <a:alpha val="40000"/>
                    </a:schemeClr>
                  </a:outerShdw>
                </a:effectLst>
              </a:rPr>
              <a:t>System-Advantages</a:t>
            </a:r>
            <a:endParaRPr lang="en-US" sz="3600" dirty="0" smtClean="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22506789"/>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5867400"/>
            <a:ext cx="9144000" cy="990600"/>
          </a:xfrm>
          <a:prstGeom prst="rect">
            <a:avLst/>
          </a:prstGeom>
          <a:solidFill>
            <a:srgbClr val="26B4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p:cNvSpPr>
            <a:spLocks noGrp="1"/>
          </p:cNvSpPr>
          <p:nvPr>
            <p:ph type="dt" sz="half" idx="10"/>
          </p:nvPr>
        </p:nvSpPr>
        <p:spPr/>
        <p:txBody>
          <a:bodyPr/>
          <a:lstStyle/>
          <a:p>
            <a:fld id="{7FBA8691-BF85-48C3-BE8A-501EA1E6A76E}" type="datetime3">
              <a:rPr lang="en-US" sz="1400" b="1" smtClean="0">
                <a:solidFill>
                  <a:schemeClr val="bg1"/>
                </a:solidFill>
              </a:rPr>
              <a:t>23 April 2018</a:t>
            </a:fld>
            <a:endParaRPr lang="en-US" sz="1400" b="1" dirty="0">
              <a:solidFill>
                <a:schemeClr val="bg1"/>
              </a:solidFill>
            </a:endParaRPr>
          </a:p>
        </p:txBody>
      </p:sp>
      <p:sp>
        <p:nvSpPr>
          <p:cNvPr id="7" name="Slide Number Placeholder 6"/>
          <p:cNvSpPr>
            <a:spLocks noGrp="1"/>
          </p:cNvSpPr>
          <p:nvPr>
            <p:ph type="sldNum" sz="quarter" idx="12"/>
          </p:nvPr>
        </p:nvSpPr>
        <p:spPr/>
        <p:txBody>
          <a:bodyPr vert="horz" lIns="91440" tIns="45720" rIns="91440" bIns="45720" rtlCol="0" anchor="ctr"/>
          <a:lstStyle/>
          <a:p>
            <a:fld id="{6248C70F-5C6F-48B8-86F4-FE52AC0CB82A}" type="slidenum">
              <a:rPr lang="en-US" sz="1400" b="1">
                <a:solidFill>
                  <a:schemeClr val="bg1"/>
                </a:solidFill>
              </a:rPr>
              <a:pPr/>
              <a:t>9</a:t>
            </a:fld>
            <a:endParaRPr lang="en-US" sz="1400" b="1">
              <a:solidFill>
                <a:schemeClr val="bg1"/>
              </a:solidFill>
            </a:endParaRPr>
          </a:p>
        </p:txBody>
      </p:sp>
      <p:sp>
        <p:nvSpPr>
          <p:cNvPr id="8" name="TextBox 7"/>
          <p:cNvSpPr txBox="1"/>
          <p:nvPr/>
        </p:nvSpPr>
        <p:spPr>
          <a:xfrm>
            <a:off x="1961642" y="6324600"/>
            <a:ext cx="5810758" cy="400110"/>
          </a:xfrm>
          <a:prstGeom prst="rect">
            <a:avLst/>
          </a:prstGeom>
          <a:noFill/>
        </p:spPr>
        <p:txBody>
          <a:bodyPr wrap="none" rtlCol="0">
            <a:spAutoFit/>
          </a:bodyPr>
          <a:lstStyle/>
          <a:p>
            <a:r>
              <a:rPr lang="en-US" sz="2000" dirty="0" smtClean="0">
                <a:solidFill>
                  <a:schemeClr val="bg1"/>
                </a:solidFill>
              </a:rPr>
              <a:t>Sri </a:t>
            </a:r>
            <a:r>
              <a:rPr lang="en-US" sz="2000" dirty="0" err="1" smtClean="0">
                <a:solidFill>
                  <a:schemeClr val="bg1"/>
                </a:solidFill>
              </a:rPr>
              <a:t>Venkateswara</a:t>
            </a:r>
            <a:r>
              <a:rPr lang="en-US" sz="2000" dirty="0" smtClean="0">
                <a:solidFill>
                  <a:schemeClr val="bg1"/>
                </a:solidFill>
              </a:rPr>
              <a:t> College of Engineering &amp; Technology</a:t>
            </a:r>
            <a:endParaRPr lang="en-US" sz="1400" dirty="0">
              <a:solidFill>
                <a:schemeClr val="bg1"/>
              </a:solidFill>
            </a:endParaRPr>
          </a:p>
        </p:txBody>
      </p:sp>
      <p:sp>
        <p:nvSpPr>
          <p:cNvPr id="9" name="TextBox 8"/>
          <p:cNvSpPr txBox="1"/>
          <p:nvPr/>
        </p:nvSpPr>
        <p:spPr>
          <a:xfrm>
            <a:off x="-13856" y="18343"/>
            <a:ext cx="9157855" cy="1045223"/>
          </a:xfrm>
          <a:prstGeom prst="rect">
            <a:avLst/>
          </a:prstGeom>
          <a:solidFill>
            <a:srgbClr val="26B499"/>
          </a:solidFill>
        </p:spPr>
        <p:txBody>
          <a:bodyPr wrap="square" rtlCol="0" anchor="ctr">
            <a:spAutoFit/>
          </a:bodyPr>
          <a:lstStyle/>
          <a:p>
            <a:pPr algn="ctr">
              <a:lnSpc>
                <a:spcPct val="200000"/>
              </a:lnSpc>
              <a:spcAft>
                <a:spcPts val="600"/>
              </a:spcAft>
            </a:pPr>
            <a:r>
              <a:rPr lang="en-US" sz="3600" b="1" dirty="0">
                <a:ln w="0"/>
                <a:solidFill>
                  <a:schemeClr val="bg1"/>
                </a:solidFill>
                <a:effectLst>
                  <a:outerShdw blurRad="38100" dist="19050" dir="2700000" algn="tl" rotWithShape="0">
                    <a:schemeClr val="dk1">
                      <a:alpha val="40000"/>
                    </a:schemeClr>
                  </a:outerShdw>
                </a:effectLst>
              </a:rPr>
              <a:t>TOOLS/ ENVIRONMENT</a:t>
            </a:r>
            <a:endParaRPr lang="en-US" sz="3600" b="1" dirty="0">
              <a:ln w="0"/>
              <a:solidFill>
                <a:schemeClr val="bg1"/>
              </a:solidFill>
              <a:effectLst>
                <a:outerShdw blurRad="38100" dist="19050" dir="2700000" algn="tl" rotWithShape="0">
                  <a:schemeClr val="dk1">
                    <a:alpha val="40000"/>
                  </a:schemeClr>
                </a:outerShdw>
              </a:effectLst>
            </a:endParaRPr>
          </a:p>
        </p:txBody>
      </p:sp>
      <p:sp>
        <p:nvSpPr>
          <p:cNvPr id="10" name="Title 1"/>
          <p:cNvSpPr txBox="1">
            <a:spLocks/>
          </p:cNvSpPr>
          <p:nvPr/>
        </p:nvSpPr>
        <p:spPr>
          <a:xfrm>
            <a:off x="629841" y="1219200"/>
            <a:ext cx="7885509" cy="471489"/>
          </a:xfrm>
          <a:prstGeom prst="rect">
            <a:avLst/>
          </a:prstGeom>
          <a:ln>
            <a:solidFill>
              <a:srgbClr val="4A7C29"/>
            </a:solidFill>
          </a:ln>
        </p:spPr>
        <p:txBody>
          <a:bodyPr vert="horz" lIns="91440" tIns="45720" rIns="91440" bIns="45720" rtlCol="0" anchor="b">
            <a:normAutofit fontScale="75000" lnSpcReduction="20000"/>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IN" b="1" smtClean="0"/>
              <a:t>Android Application</a:t>
            </a:r>
            <a:endParaRPr lang="en-IN" b="1" dirty="0"/>
          </a:p>
        </p:txBody>
      </p:sp>
      <p:sp>
        <p:nvSpPr>
          <p:cNvPr id="12" name="Text Placeholder 2"/>
          <p:cNvSpPr txBox="1">
            <a:spLocks/>
          </p:cNvSpPr>
          <p:nvPr/>
        </p:nvSpPr>
        <p:spPr>
          <a:xfrm>
            <a:off x="629842" y="1762995"/>
            <a:ext cx="3868340" cy="376237"/>
          </a:xfrm>
          <a:prstGeom prst="rect">
            <a:avLst/>
          </a:prstGeom>
          <a:ln>
            <a:solidFill>
              <a:srgbClr val="4A7C29"/>
            </a:solidFill>
          </a:ln>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smtClean="0"/>
              <a:t>Software Requirements </a:t>
            </a:r>
            <a:endParaRPr lang="en-US" dirty="0"/>
          </a:p>
        </p:txBody>
      </p:sp>
      <p:sp>
        <p:nvSpPr>
          <p:cNvPr id="13" name="Content Placeholder 3"/>
          <p:cNvSpPr txBox="1">
            <a:spLocks/>
          </p:cNvSpPr>
          <p:nvPr/>
        </p:nvSpPr>
        <p:spPr>
          <a:xfrm>
            <a:off x="629842" y="2211536"/>
            <a:ext cx="3868340" cy="3427265"/>
          </a:xfrm>
          <a:prstGeom prst="rect">
            <a:avLst/>
          </a:prstGeom>
          <a:ln>
            <a:solidFill>
              <a:srgbClr val="4A7C29"/>
            </a:solidFill>
          </a:ln>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200000"/>
              </a:lnSpc>
            </a:pPr>
            <a:r>
              <a:rPr lang="en-US" sz="2000" smtClean="0"/>
              <a:t>Operating system  :  Windows 10 </a:t>
            </a:r>
          </a:p>
          <a:p>
            <a:pPr>
              <a:lnSpc>
                <a:spcPct val="200000"/>
              </a:lnSpc>
            </a:pPr>
            <a:r>
              <a:rPr lang="en-US" sz="2000" smtClean="0"/>
              <a:t>Languages  : Java, XML, Json </a:t>
            </a:r>
          </a:p>
          <a:p>
            <a:pPr>
              <a:lnSpc>
                <a:spcPct val="200000"/>
              </a:lnSpc>
            </a:pPr>
            <a:r>
              <a:rPr lang="en-US" sz="2000" smtClean="0"/>
              <a:t>Databases  :  MYSQL, SQLite </a:t>
            </a:r>
          </a:p>
          <a:p>
            <a:endParaRPr lang="en-IN" dirty="0"/>
          </a:p>
        </p:txBody>
      </p:sp>
      <p:sp>
        <p:nvSpPr>
          <p:cNvPr id="14" name="Text Placeholder 4"/>
          <p:cNvSpPr txBox="1">
            <a:spLocks/>
          </p:cNvSpPr>
          <p:nvPr/>
        </p:nvSpPr>
        <p:spPr>
          <a:xfrm>
            <a:off x="4629150" y="1762994"/>
            <a:ext cx="3887391" cy="376237"/>
          </a:xfrm>
          <a:prstGeom prst="rect">
            <a:avLst/>
          </a:prstGeom>
          <a:ln>
            <a:solidFill>
              <a:srgbClr val="4A7C29"/>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smtClean="0"/>
              <a:t>Hardware Requirements </a:t>
            </a:r>
            <a:endParaRPr lang="en-US" dirty="0"/>
          </a:p>
        </p:txBody>
      </p:sp>
      <p:sp>
        <p:nvSpPr>
          <p:cNvPr id="15" name="Content Placeholder 5"/>
          <p:cNvSpPr txBox="1">
            <a:spLocks/>
          </p:cNvSpPr>
          <p:nvPr/>
        </p:nvSpPr>
        <p:spPr>
          <a:xfrm>
            <a:off x="4629151" y="2211537"/>
            <a:ext cx="3886199" cy="3427264"/>
          </a:xfrm>
          <a:prstGeom prst="rect">
            <a:avLst/>
          </a:prstGeom>
          <a:ln>
            <a:solidFill>
              <a:srgbClr val="4A7C29"/>
            </a:solidFill>
          </a:ln>
        </p:spPr>
        <p:txBody>
          <a:bodyPr>
            <a:normAutofit fontScale="70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lnSpc>
                <a:spcPct val="200000"/>
              </a:lnSpc>
            </a:pPr>
            <a:r>
              <a:rPr lang="en-US" sz="2400" smtClean="0"/>
              <a:t>Processor  : Processor Intel(R) Core(TM) i3. </a:t>
            </a:r>
          </a:p>
          <a:p>
            <a:pPr algn="just">
              <a:lnSpc>
                <a:spcPct val="200000"/>
              </a:lnSpc>
            </a:pPr>
            <a:r>
              <a:rPr lang="en-US" sz="2400" smtClean="0"/>
              <a:t>Ram   : 8 GB (Recommended) </a:t>
            </a:r>
          </a:p>
          <a:p>
            <a:pPr algn="just">
              <a:lnSpc>
                <a:spcPct val="200000"/>
              </a:lnSpc>
            </a:pPr>
            <a:r>
              <a:rPr lang="en-US" sz="2400" smtClean="0"/>
              <a:t>Hard Disk  : 1 TB </a:t>
            </a:r>
          </a:p>
          <a:p>
            <a:pPr algn="just">
              <a:lnSpc>
                <a:spcPct val="200000"/>
              </a:lnSpc>
            </a:pPr>
            <a:r>
              <a:rPr lang="en-US" sz="2400" smtClean="0"/>
              <a:t>Monitor  : 15.6’’ Anti-glare screen </a:t>
            </a:r>
          </a:p>
          <a:p>
            <a:pPr algn="just">
              <a:lnSpc>
                <a:spcPct val="200000"/>
              </a:lnSpc>
            </a:pPr>
            <a:r>
              <a:rPr lang="en-US" sz="2400" smtClean="0"/>
              <a:t>Input Devices  : Keyboard, Mouse </a:t>
            </a:r>
          </a:p>
          <a:p>
            <a:endParaRPr lang="en-IN" dirty="0"/>
          </a:p>
        </p:txBody>
      </p:sp>
    </p:spTree>
    <p:extLst>
      <p:ext uri="{BB962C8B-B14F-4D97-AF65-F5344CB8AC3E}">
        <p14:creationId xmlns:p14="http://schemas.microsoft.com/office/powerpoint/2010/main" val="1689875842"/>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1353</TotalTime>
  <Words>1048</Words>
  <Application>Microsoft Office PowerPoint</Application>
  <PresentationFormat>On-screen Show (4:3)</PresentationFormat>
  <Paragraphs>195</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admin-mca</dc:creator>
  <cp:lastModifiedBy>Windows User</cp:lastModifiedBy>
  <cp:revision>82</cp:revision>
  <dcterms:created xsi:type="dcterms:W3CDTF">2017-01-27T10:12:38Z</dcterms:created>
  <dcterms:modified xsi:type="dcterms:W3CDTF">2018-04-23T11:48:13Z</dcterms:modified>
</cp:coreProperties>
</file>